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6" r:id="rId3"/>
    <p:sldId id="274" r:id="rId4"/>
    <p:sldId id="276" r:id="rId5"/>
    <p:sldId id="278" r:id="rId6"/>
    <p:sldId id="288" r:id="rId7"/>
    <p:sldId id="290" r:id="rId8"/>
    <p:sldId id="287" r:id="rId9"/>
    <p:sldId id="279" r:id="rId10"/>
    <p:sldId id="280" r:id="rId11"/>
    <p:sldId id="286" r:id="rId12"/>
    <p:sldId id="289" r:id="rId13"/>
    <p:sldId id="281" r:id="rId14"/>
    <p:sldId id="282" r:id="rId15"/>
    <p:sldId id="291" r:id="rId16"/>
    <p:sldId id="268" r:id="rId17"/>
    <p:sldId id="258" r:id="rId18"/>
    <p:sldId id="259" r:id="rId19"/>
    <p:sldId id="260" r:id="rId20"/>
    <p:sldId id="261" r:id="rId21"/>
    <p:sldId id="262" r:id="rId22"/>
    <p:sldId id="269" r:id="rId23"/>
    <p:sldId id="272" r:id="rId24"/>
    <p:sldId id="270" r:id="rId25"/>
    <p:sldId id="271" r:id="rId26"/>
    <p:sldId id="292" r:id="rId27"/>
    <p:sldId id="273" r:id="rId28"/>
    <p:sldId id="263" r:id="rId29"/>
    <p:sldId id="264" r:id="rId30"/>
    <p:sldId id="265" r:id="rId31"/>
    <p:sldId id="266" r:id="rId32"/>
    <p:sldId id="293" r:id="rId33"/>
    <p:sldId id="267" r:id="rId34"/>
    <p:sldId id="2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584"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F833A-E9F6-4D77-B96F-CC2E967CC2BC}" type="doc">
      <dgm:prSet loTypeId="urn:microsoft.com/office/officeart/2005/8/layout/venn1" loCatId="relationship" qsTypeId="urn:microsoft.com/office/officeart/2005/8/quickstyle/simple1" qsCatId="simple" csTypeId="urn:microsoft.com/office/officeart/2005/8/colors/accent1_2" csCatId="accent1" phldr="1"/>
      <dgm:spPr/>
    </dgm:pt>
    <dgm:pt modelId="{3BFF50D6-904D-4472-B3C6-A3C8863C5881}">
      <dgm:prSet phldrT="[Tekst]"/>
      <dgm:spPr/>
      <dgm:t>
        <a:bodyPr/>
        <a:lstStyle/>
        <a:p>
          <a:r>
            <a:rPr lang="nl-NL" dirty="0" smtClean="0"/>
            <a:t>Angst</a:t>
          </a:r>
          <a:endParaRPr lang="nl-NL" dirty="0"/>
        </a:p>
      </dgm:t>
    </dgm:pt>
    <dgm:pt modelId="{2261EFA4-578E-4648-87E7-B315842C475E}" type="parTrans" cxnId="{C9956999-7AE3-484F-A88C-4B77FF864647}">
      <dgm:prSet/>
      <dgm:spPr/>
      <dgm:t>
        <a:bodyPr/>
        <a:lstStyle/>
        <a:p>
          <a:endParaRPr lang="nl-NL"/>
        </a:p>
      </dgm:t>
    </dgm:pt>
    <dgm:pt modelId="{2F5B06CA-4D53-4455-82D7-AE79A8CBCBC7}" type="sibTrans" cxnId="{C9956999-7AE3-484F-A88C-4B77FF864647}">
      <dgm:prSet/>
      <dgm:spPr/>
      <dgm:t>
        <a:bodyPr/>
        <a:lstStyle/>
        <a:p>
          <a:endParaRPr lang="nl-NL"/>
        </a:p>
      </dgm:t>
    </dgm:pt>
    <dgm:pt modelId="{E876ED6C-E5CE-4287-8762-00A30ED8D40D}">
      <dgm:prSet phldrT="[Tekst]"/>
      <dgm:spPr/>
      <dgm:t>
        <a:bodyPr/>
        <a:lstStyle/>
        <a:p>
          <a:r>
            <a:rPr lang="nl-NL" dirty="0" smtClean="0"/>
            <a:t>Frustratie</a:t>
          </a:r>
          <a:endParaRPr lang="nl-NL" dirty="0"/>
        </a:p>
      </dgm:t>
    </dgm:pt>
    <dgm:pt modelId="{02C0816E-71A5-43CE-9F99-8EB852EDC93C}" type="parTrans" cxnId="{53CDB6DE-30E8-4F15-A345-0000FF17561D}">
      <dgm:prSet/>
      <dgm:spPr/>
      <dgm:t>
        <a:bodyPr/>
        <a:lstStyle/>
        <a:p>
          <a:endParaRPr lang="nl-NL"/>
        </a:p>
      </dgm:t>
    </dgm:pt>
    <dgm:pt modelId="{879471F1-4DBB-415F-88A1-5E8FDE6F075E}" type="sibTrans" cxnId="{53CDB6DE-30E8-4F15-A345-0000FF17561D}">
      <dgm:prSet/>
      <dgm:spPr/>
      <dgm:t>
        <a:bodyPr/>
        <a:lstStyle/>
        <a:p>
          <a:endParaRPr lang="nl-NL"/>
        </a:p>
      </dgm:t>
    </dgm:pt>
    <dgm:pt modelId="{EA4A7F67-59FB-4D62-89BA-F0175F608FBA}">
      <dgm:prSet phldrT="[Tekst]"/>
      <dgm:spPr/>
      <dgm:t>
        <a:bodyPr/>
        <a:lstStyle/>
        <a:p>
          <a:r>
            <a:rPr lang="nl-NL" dirty="0" smtClean="0"/>
            <a:t>Pijn</a:t>
          </a:r>
          <a:endParaRPr lang="nl-NL" dirty="0"/>
        </a:p>
      </dgm:t>
    </dgm:pt>
    <dgm:pt modelId="{AB799E0E-4CE5-43C2-8D4C-29710B2B2424}" type="parTrans" cxnId="{9C3F3119-0F40-46B9-8C32-D66752504B21}">
      <dgm:prSet/>
      <dgm:spPr/>
      <dgm:t>
        <a:bodyPr/>
        <a:lstStyle/>
        <a:p>
          <a:endParaRPr lang="nl-NL"/>
        </a:p>
      </dgm:t>
    </dgm:pt>
    <dgm:pt modelId="{4D010870-6655-4EA2-AE76-7F00FAD744D9}" type="sibTrans" cxnId="{9C3F3119-0F40-46B9-8C32-D66752504B21}">
      <dgm:prSet/>
      <dgm:spPr/>
      <dgm:t>
        <a:bodyPr/>
        <a:lstStyle/>
        <a:p>
          <a:endParaRPr lang="nl-NL"/>
        </a:p>
      </dgm:t>
    </dgm:pt>
    <dgm:pt modelId="{B37FA0ED-F515-491F-A4C2-9217C25B9385}" type="pres">
      <dgm:prSet presAssocID="{5C5F833A-E9F6-4D77-B96F-CC2E967CC2BC}" presName="compositeShape" presStyleCnt="0">
        <dgm:presLayoutVars>
          <dgm:chMax val="7"/>
          <dgm:dir/>
          <dgm:resizeHandles val="exact"/>
        </dgm:presLayoutVars>
      </dgm:prSet>
      <dgm:spPr/>
    </dgm:pt>
    <dgm:pt modelId="{3360C26E-9FEF-415F-9814-B67CDBCAF376}" type="pres">
      <dgm:prSet presAssocID="{3BFF50D6-904D-4472-B3C6-A3C8863C5881}" presName="circ1" presStyleLbl="vennNode1" presStyleIdx="0" presStyleCnt="3"/>
      <dgm:spPr/>
      <dgm:t>
        <a:bodyPr/>
        <a:lstStyle/>
        <a:p>
          <a:endParaRPr lang="nl-NL"/>
        </a:p>
      </dgm:t>
    </dgm:pt>
    <dgm:pt modelId="{ECC9DF4E-3FD9-4427-9EF6-354182C64D37}" type="pres">
      <dgm:prSet presAssocID="{3BFF50D6-904D-4472-B3C6-A3C8863C5881}" presName="circ1Tx" presStyleLbl="revTx" presStyleIdx="0" presStyleCnt="0">
        <dgm:presLayoutVars>
          <dgm:chMax val="0"/>
          <dgm:chPref val="0"/>
          <dgm:bulletEnabled val="1"/>
        </dgm:presLayoutVars>
      </dgm:prSet>
      <dgm:spPr/>
      <dgm:t>
        <a:bodyPr/>
        <a:lstStyle/>
        <a:p>
          <a:endParaRPr lang="nl-NL"/>
        </a:p>
      </dgm:t>
    </dgm:pt>
    <dgm:pt modelId="{B1BCA36F-0334-4E20-8B98-0F5E2CF0A45E}" type="pres">
      <dgm:prSet presAssocID="{E876ED6C-E5CE-4287-8762-00A30ED8D40D}" presName="circ2" presStyleLbl="vennNode1" presStyleIdx="1" presStyleCnt="3"/>
      <dgm:spPr/>
      <dgm:t>
        <a:bodyPr/>
        <a:lstStyle/>
        <a:p>
          <a:endParaRPr lang="nl-NL"/>
        </a:p>
      </dgm:t>
    </dgm:pt>
    <dgm:pt modelId="{1DA8DCEF-06F7-4F9C-8DB2-64D5AE749D4B}" type="pres">
      <dgm:prSet presAssocID="{E876ED6C-E5CE-4287-8762-00A30ED8D40D}" presName="circ2Tx" presStyleLbl="revTx" presStyleIdx="0" presStyleCnt="0">
        <dgm:presLayoutVars>
          <dgm:chMax val="0"/>
          <dgm:chPref val="0"/>
          <dgm:bulletEnabled val="1"/>
        </dgm:presLayoutVars>
      </dgm:prSet>
      <dgm:spPr/>
      <dgm:t>
        <a:bodyPr/>
        <a:lstStyle/>
        <a:p>
          <a:endParaRPr lang="nl-NL"/>
        </a:p>
      </dgm:t>
    </dgm:pt>
    <dgm:pt modelId="{586F2FDB-30A6-47E6-A5C4-FED33B8EADC8}" type="pres">
      <dgm:prSet presAssocID="{EA4A7F67-59FB-4D62-89BA-F0175F608FBA}" presName="circ3" presStyleLbl="vennNode1" presStyleIdx="2" presStyleCnt="3"/>
      <dgm:spPr/>
      <dgm:t>
        <a:bodyPr/>
        <a:lstStyle/>
        <a:p>
          <a:endParaRPr lang="nl-NL"/>
        </a:p>
      </dgm:t>
    </dgm:pt>
    <dgm:pt modelId="{6F2A3A50-47D5-42C4-9D6D-CEC29E1C2C19}" type="pres">
      <dgm:prSet presAssocID="{EA4A7F67-59FB-4D62-89BA-F0175F608FBA}" presName="circ3Tx" presStyleLbl="revTx" presStyleIdx="0" presStyleCnt="0">
        <dgm:presLayoutVars>
          <dgm:chMax val="0"/>
          <dgm:chPref val="0"/>
          <dgm:bulletEnabled val="1"/>
        </dgm:presLayoutVars>
      </dgm:prSet>
      <dgm:spPr/>
      <dgm:t>
        <a:bodyPr/>
        <a:lstStyle/>
        <a:p>
          <a:endParaRPr lang="nl-NL"/>
        </a:p>
      </dgm:t>
    </dgm:pt>
  </dgm:ptLst>
  <dgm:cxnLst>
    <dgm:cxn modelId="{04C6B67B-C797-4507-9B43-ACFFBA110C3D}" type="presOf" srcId="{E876ED6C-E5CE-4287-8762-00A30ED8D40D}" destId="{B1BCA36F-0334-4E20-8B98-0F5E2CF0A45E}" srcOrd="0" destOrd="0" presId="urn:microsoft.com/office/officeart/2005/8/layout/venn1"/>
    <dgm:cxn modelId="{C9956999-7AE3-484F-A88C-4B77FF864647}" srcId="{5C5F833A-E9F6-4D77-B96F-CC2E967CC2BC}" destId="{3BFF50D6-904D-4472-B3C6-A3C8863C5881}" srcOrd="0" destOrd="0" parTransId="{2261EFA4-578E-4648-87E7-B315842C475E}" sibTransId="{2F5B06CA-4D53-4455-82D7-AE79A8CBCBC7}"/>
    <dgm:cxn modelId="{9C3F3119-0F40-46B9-8C32-D66752504B21}" srcId="{5C5F833A-E9F6-4D77-B96F-CC2E967CC2BC}" destId="{EA4A7F67-59FB-4D62-89BA-F0175F608FBA}" srcOrd="2" destOrd="0" parTransId="{AB799E0E-4CE5-43C2-8D4C-29710B2B2424}" sibTransId="{4D010870-6655-4EA2-AE76-7F00FAD744D9}"/>
    <dgm:cxn modelId="{53CDB6DE-30E8-4F15-A345-0000FF17561D}" srcId="{5C5F833A-E9F6-4D77-B96F-CC2E967CC2BC}" destId="{E876ED6C-E5CE-4287-8762-00A30ED8D40D}" srcOrd="1" destOrd="0" parTransId="{02C0816E-71A5-43CE-9F99-8EB852EDC93C}" sibTransId="{879471F1-4DBB-415F-88A1-5E8FDE6F075E}"/>
    <dgm:cxn modelId="{CAC94E29-9FD5-4F19-BD24-51884406E780}" type="presOf" srcId="{3BFF50D6-904D-4472-B3C6-A3C8863C5881}" destId="{ECC9DF4E-3FD9-4427-9EF6-354182C64D37}" srcOrd="1" destOrd="0" presId="urn:microsoft.com/office/officeart/2005/8/layout/venn1"/>
    <dgm:cxn modelId="{98997BB5-0A93-49D5-939B-4718DF8CAE94}" type="presOf" srcId="{EA4A7F67-59FB-4D62-89BA-F0175F608FBA}" destId="{586F2FDB-30A6-47E6-A5C4-FED33B8EADC8}" srcOrd="0" destOrd="0" presId="urn:microsoft.com/office/officeart/2005/8/layout/venn1"/>
    <dgm:cxn modelId="{8570AEB1-132C-4A6C-83EA-C7F9E6EECA3F}" type="presOf" srcId="{EA4A7F67-59FB-4D62-89BA-F0175F608FBA}" destId="{6F2A3A50-47D5-42C4-9D6D-CEC29E1C2C19}" srcOrd="1" destOrd="0" presId="urn:microsoft.com/office/officeart/2005/8/layout/venn1"/>
    <dgm:cxn modelId="{CCA03285-0FD4-40CB-A9B3-B5E10FE6EDE4}" type="presOf" srcId="{3BFF50D6-904D-4472-B3C6-A3C8863C5881}" destId="{3360C26E-9FEF-415F-9814-B67CDBCAF376}" srcOrd="0" destOrd="0" presId="urn:microsoft.com/office/officeart/2005/8/layout/venn1"/>
    <dgm:cxn modelId="{C016E9E1-98F3-47F1-B29C-4361E4BD838A}" type="presOf" srcId="{5C5F833A-E9F6-4D77-B96F-CC2E967CC2BC}" destId="{B37FA0ED-F515-491F-A4C2-9217C25B9385}" srcOrd="0" destOrd="0" presId="urn:microsoft.com/office/officeart/2005/8/layout/venn1"/>
    <dgm:cxn modelId="{ABD9925D-A5BF-4FE7-BDD4-BC771F5D46F3}" type="presOf" srcId="{E876ED6C-E5CE-4287-8762-00A30ED8D40D}" destId="{1DA8DCEF-06F7-4F9C-8DB2-64D5AE749D4B}" srcOrd="1" destOrd="0" presId="urn:microsoft.com/office/officeart/2005/8/layout/venn1"/>
    <dgm:cxn modelId="{2D1610CC-997A-476C-8572-ACE005F1C212}" type="presParOf" srcId="{B37FA0ED-F515-491F-A4C2-9217C25B9385}" destId="{3360C26E-9FEF-415F-9814-B67CDBCAF376}" srcOrd="0" destOrd="0" presId="urn:microsoft.com/office/officeart/2005/8/layout/venn1"/>
    <dgm:cxn modelId="{7E858CD3-9BAD-4FD4-AAE6-14BE5ED3EB5E}" type="presParOf" srcId="{B37FA0ED-F515-491F-A4C2-9217C25B9385}" destId="{ECC9DF4E-3FD9-4427-9EF6-354182C64D37}" srcOrd="1" destOrd="0" presId="urn:microsoft.com/office/officeart/2005/8/layout/venn1"/>
    <dgm:cxn modelId="{DCD4639A-5A06-40BB-AEB4-319F8E932644}" type="presParOf" srcId="{B37FA0ED-F515-491F-A4C2-9217C25B9385}" destId="{B1BCA36F-0334-4E20-8B98-0F5E2CF0A45E}" srcOrd="2" destOrd="0" presId="urn:microsoft.com/office/officeart/2005/8/layout/venn1"/>
    <dgm:cxn modelId="{8EBF96A7-6CD1-4E98-82C3-8D565378D659}" type="presParOf" srcId="{B37FA0ED-F515-491F-A4C2-9217C25B9385}" destId="{1DA8DCEF-06F7-4F9C-8DB2-64D5AE749D4B}" srcOrd="3" destOrd="0" presId="urn:microsoft.com/office/officeart/2005/8/layout/venn1"/>
    <dgm:cxn modelId="{245C130C-F8AE-4E0D-94C7-F5DF4CDF56BE}" type="presParOf" srcId="{B37FA0ED-F515-491F-A4C2-9217C25B9385}" destId="{586F2FDB-30A6-47E6-A5C4-FED33B8EADC8}" srcOrd="4" destOrd="0" presId="urn:microsoft.com/office/officeart/2005/8/layout/venn1"/>
    <dgm:cxn modelId="{DB41007A-0A69-4830-8828-0963A52E96D0}" type="presParOf" srcId="{B37FA0ED-F515-491F-A4C2-9217C25B9385}" destId="{6F2A3A50-47D5-42C4-9D6D-CEC29E1C2C1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4B861-2104-4A52-A56A-BBD2DB0DFA6F}" type="doc">
      <dgm:prSet loTypeId="urn:microsoft.com/office/officeart/2005/8/layout/venn1" loCatId="relationship" qsTypeId="urn:microsoft.com/office/officeart/2005/8/quickstyle/simple1" qsCatId="simple" csTypeId="urn:microsoft.com/office/officeart/2005/8/colors/accent1_2" csCatId="accent1" phldr="1"/>
      <dgm:spPr/>
    </dgm:pt>
    <dgm:pt modelId="{38E41C57-C627-4018-8936-B0FEE4045BDE}">
      <dgm:prSet phldrT="[Tekst]"/>
      <dgm:spPr/>
      <dgm:t>
        <a:bodyPr/>
        <a:lstStyle/>
        <a:p>
          <a:r>
            <a:rPr lang="nl-NL" dirty="0" smtClean="0"/>
            <a:t>Fysiologisch</a:t>
          </a:r>
          <a:endParaRPr lang="nl-NL" dirty="0"/>
        </a:p>
      </dgm:t>
    </dgm:pt>
    <dgm:pt modelId="{8C76EF52-EE25-4D59-8BD0-5AE274E8B9BC}" type="parTrans" cxnId="{D6F62DBB-2153-43B1-8822-571B3E4E0003}">
      <dgm:prSet/>
      <dgm:spPr/>
      <dgm:t>
        <a:bodyPr/>
        <a:lstStyle/>
        <a:p>
          <a:endParaRPr lang="nl-NL"/>
        </a:p>
      </dgm:t>
    </dgm:pt>
    <dgm:pt modelId="{6852E3E9-6315-424C-BCA6-AD136FC4F734}" type="sibTrans" cxnId="{D6F62DBB-2153-43B1-8822-571B3E4E0003}">
      <dgm:prSet/>
      <dgm:spPr/>
      <dgm:t>
        <a:bodyPr/>
        <a:lstStyle/>
        <a:p>
          <a:endParaRPr lang="nl-NL"/>
        </a:p>
      </dgm:t>
    </dgm:pt>
    <dgm:pt modelId="{8E43A0E8-3738-4FFB-8833-357135C8681C}">
      <dgm:prSet phldrT="[Tekst]"/>
      <dgm:spPr/>
      <dgm:t>
        <a:bodyPr/>
        <a:lstStyle/>
        <a:p>
          <a:r>
            <a:rPr lang="nl-NL" dirty="0" smtClean="0"/>
            <a:t>Leren</a:t>
          </a:r>
          <a:endParaRPr lang="nl-NL" dirty="0"/>
        </a:p>
      </dgm:t>
    </dgm:pt>
    <dgm:pt modelId="{D4DA80E0-7951-4A92-8D16-F55530275DB7}" type="parTrans" cxnId="{7DBA1BAA-A155-424E-B0A5-C62AB7DA6681}">
      <dgm:prSet/>
      <dgm:spPr/>
      <dgm:t>
        <a:bodyPr/>
        <a:lstStyle/>
        <a:p>
          <a:endParaRPr lang="nl-NL"/>
        </a:p>
      </dgm:t>
    </dgm:pt>
    <dgm:pt modelId="{4A073216-F743-47CF-966D-266353E59A61}" type="sibTrans" cxnId="{7DBA1BAA-A155-424E-B0A5-C62AB7DA6681}">
      <dgm:prSet/>
      <dgm:spPr/>
      <dgm:t>
        <a:bodyPr/>
        <a:lstStyle/>
        <a:p>
          <a:endParaRPr lang="nl-NL"/>
        </a:p>
      </dgm:t>
    </dgm:pt>
    <dgm:pt modelId="{37C52011-267F-4A78-A130-195C295EB37C}">
      <dgm:prSet phldrT="[Tekst]"/>
      <dgm:spPr/>
      <dgm:t>
        <a:bodyPr/>
        <a:lstStyle/>
        <a:p>
          <a:r>
            <a:rPr lang="nl-NL" dirty="0" smtClean="0"/>
            <a:t>Milieu</a:t>
          </a:r>
          <a:endParaRPr lang="nl-NL" dirty="0"/>
        </a:p>
      </dgm:t>
    </dgm:pt>
    <dgm:pt modelId="{ED990E1B-F243-4E7D-9344-E88E99621AC7}" type="parTrans" cxnId="{52B0F220-77A2-4A36-A3C8-15D5AC4D105E}">
      <dgm:prSet/>
      <dgm:spPr/>
      <dgm:t>
        <a:bodyPr/>
        <a:lstStyle/>
        <a:p>
          <a:endParaRPr lang="nl-NL"/>
        </a:p>
      </dgm:t>
    </dgm:pt>
    <dgm:pt modelId="{492CD4AC-22E0-4ECF-B360-7E5AF7BDEE83}" type="sibTrans" cxnId="{52B0F220-77A2-4A36-A3C8-15D5AC4D105E}">
      <dgm:prSet/>
      <dgm:spPr/>
      <dgm:t>
        <a:bodyPr/>
        <a:lstStyle/>
        <a:p>
          <a:endParaRPr lang="nl-NL"/>
        </a:p>
      </dgm:t>
    </dgm:pt>
    <dgm:pt modelId="{E5C6E7A4-0FAB-446B-9240-2B64F616CBCA}" type="pres">
      <dgm:prSet presAssocID="{6274B861-2104-4A52-A56A-BBD2DB0DFA6F}" presName="compositeShape" presStyleCnt="0">
        <dgm:presLayoutVars>
          <dgm:chMax val="7"/>
          <dgm:dir/>
          <dgm:resizeHandles val="exact"/>
        </dgm:presLayoutVars>
      </dgm:prSet>
      <dgm:spPr/>
    </dgm:pt>
    <dgm:pt modelId="{6F97D3FC-4224-4E00-AF65-81E4B6A491F6}" type="pres">
      <dgm:prSet presAssocID="{38E41C57-C627-4018-8936-B0FEE4045BDE}" presName="circ1" presStyleLbl="vennNode1" presStyleIdx="0" presStyleCnt="3"/>
      <dgm:spPr/>
      <dgm:t>
        <a:bodyPr/>
        <a:lstStyle/>
        <a:p>
          <a:endParaRPr lang="nl-NL"/>
        </a:p>
      </dgm:t>
    </dgm:pt>
    <dgm:pt modelId="{E28DDEF0-2BA1-43A6-B75D-F8425FB443B1}" type="pres">
      <dgm:prSet presAssocID="{38E41C57-C627-4018-8936-B0FEE4045BDE}" presName="circ1Tx" presStyleLbl="revTx" presStyleIdx="0" presStyleCnt="0">
        <dgm:presLayoutVars>
          <dgm:chMax val="0"/>
          <dgm:chPref val="0"/>
          <dgm:bulletEnabled val="1"/>
        </dgm:presLayoutVars>
      </dgm:prSet>
      <dgm:spPr/>
      <dgm:t>
        <a:bodyPr/>
        <a:lstStyle/>
        <a:p>
          <a:endParaRPr lang="nl-NL"/>
        </a:p>
      </dgm:t>
    </dgm:pt>
    <dgm:pt modelId="{98E63E11-2DB8-4731-A356-28FF0EAA8573}" type="pres">
      <dgm:prSet presAssocID="{8E43A0E8-3738-4FFB-8833-357135C8681C}" presName="circ2" presStyleLbl="vennNode1" presStyleIdx="1" presStyleCnt="3"/>
      <dgm:spPr/>
      <dgm:t>
        <a:bodyPr/>
        <a:lstStyle/>
        <a:p>
          <a:endParaRPr lang="nl-NL"/>
        </a:p>
      </dgm:t>
    </dgm:pt>
    <dgm:pt modelId="{A1924DA0-8FD8-4D90-ACD1-A5661A873D64}" type="pres">
      <dgm:prSet presAssocID="{8E43A0E8-3738-4FFB-8833-357135C8681C}" presName="circ2Tx" presStyleLbl="revTx" presStyleIdx="0" presStyleCnt="0">
        <dgm:presLayoutVars>
          <dgm:chMax val="0"/>
          <dgm:chPref val="0"/>
          <dgm:bulletEnabled val="1"/>
        </dgm:presLayoutVars>
      </dgm:prSet>
      <dgm:spPr/>
      <dgm:t>
        <a:bodyPr/>
        <a:lstStyle/>
        <a:p>
          <a:endParaRPr lang="nl-NL"/>
        </a:p>
      </dgm:t>
    </dgm:pt>
    <dgm:pt modelId="{AC6E0888-6863-4536-982F-007E3C2C4355}" type="pres">
      <dgm:prSet presAssocID="{37C52011-267F-4A78-A130-195C295EB37C}" presName="circ3" presStyleLbl="vennNode1" presStyleIdx="2" presStyleCnt="3"/>
      <dgm:spPr/>
      <dgm:t>
        <a:bodyPr/>
        <a:lstStyle/>
        <a:p>
          <a:endParaRPr lang="nl-NL"/>
        </a:p>
      </dgm:t>
    </dgm:pt>
    <dgm:pt modelId="{1E251049-9524-4288-8103-57F82A9B92EB}" type="pres">
      <dgm:prSet presAssocID="{37C52011-267F-4A78-A130-195C295EB37C}" presName="circ3Tx" presStyleLbl="revTx" presStyleIdx="0" presStyleCnt="0">
        <dgm:presLayoutVars>
          <dgm:chMax val="0"/>
          <dgm:chPref val="0"/>
          <dgm:bulletEnabled val="1"/>
        </dgm:presLayoutVars>
      </dgm:prSet>
      <dgm:spPr/>
      <dgm:t>
        <a:bodyPr/>
        <a:lstStyle/>
        <a:p>
          <a:endParaRPr lang="nl-NL"/>
        </a:p>
      </dgm:t>
    </dgm:pt>
  </dgm:ptLst>
  <dgm:cxnLst>
    <dgm:cxn modelId="{D6F62DBB-2153-43B1-8822-571B3E4E0003}" srcId="{6274B861-2104-4A52-A56A-BBD2DB0DFA6F}" destId="{38E41C57-C627-4018-8936-B0FEE4045BDE}" srcOrd="0" destOrd="0" parTransId="{8C76EF52-EE25-4D59-8BD0-5AE274E8B9BC}" sibTransId="{6852E3E9-6315-424C-BCA6-AD136FC4F734}"/>
    <dgm:cxn modelId="{855D60D0-5D10-4CEF-842B-098EB3B7907B}" type="presOf" srcId="{8E43A0E8-3738-4FFB-8833-357135C8681C}" destId="{98E63E11-2DB8-4731-A356-28FF0EAA8573}" srcOrd="0" destOrd="0" presId="urn:microsoft.com/office/officeart/2005/8/layout/venn1"/>
    <dgm:cxn modelId="{0926184F-3F08-4676-93EB-AF25938F6369}" type="presOf" srcId="{37C52011-267F-4A78-A130-195C295EB37C}" destId="{1E251049-9524-4288-8103-57F82A9B92EB}" srcOrd="1" destOrd="0" presId="urn:microsoft.com/office/officeart/2005/8/layout/venn1"/>
    <dgm:cxn modelId="{D323071F-016F-49D1-89CA-9C7F0B55EF48}" type="presOf" srcId="{6274B861-2104-4A52-A56A-BBD2DB0DFA6F}" destId="{E5C6E7A4-0FAB-446B-9240-2B64F616CBCA}" srcOrd="0" destOrd="0" presId="urn:microsoft.com/office/officeart/2005/8/layout/venn1"/>
    <dgm:cxn modelId="{B9C3B19C-1D3A-426F-BE7E-3D60FB7C8964}" type="presOf" srcId="{8E43A0E8-3738-4FFB-8833-357135C8681C}" destId="{A1924DA0-8FD8-4D90-ACD1-A5661A873D64}" srcOrd="1" destOrd="0" presId="urn:microsoft.com/office/officeart/2005/8/layout/venn1"/>
    <dgm:cxn modelId="{E979CFB6-D28D-42F1-A905-C137E53172DD}" type="presOf" srcId="{38E41C57-C627-4018-8936-B0FEE4045BDE}" destId="{6F97D3FC-4224-4E00-AF65-81E4B6A491F6}" srcOrd="0" destOrd="0" presId="urn:microsoft.com/office/officeart/2005/8/layout/venn1"/>
    <dgm:cxn modelId="{7670DB0E-A184-412D-BC13-21D0222A338A}" type="presOf" srcId="{38E41C57-C627-4018-8936-B0FEE4045BDE}" destId="{E28DDEF0-2BA1-43A6-B75D-F8425FB443B1}" srcOrd="1" destOrd="0" presId="urn:microsoft.com/office/officeart/2005/8/layout/venn1"/>
    <dgm:cxn modelId="{52B0F220-77A2-4A36-A3C8-15D5AC4D105E}" srcId="{6274B861-2104-4A52-A56A-BBD2DB0DFA6F}" destId="{37C52011-267F-4A78-A130-195C295EB37C}" srcOrd="2" destOrd="0" parTransId="{ED990E1B-F243-4E7D-9344-E88E99621AC7}" sibTransId="{492CD4AC-22E0-4ECF-B360-7E5AF7BDEE83}"/>
    <dgm:cxn modelId="{7DBA1BAA-A155-424E-B0A5-C62AB7DA6681}" srcId="{6274B861-2104-4A52-A56A-BBD2DB0DFA6F}" destId="{8E43A0E8-3738-4FFB-8833-357135C8681C}" srcOrd="1" destOrd="0" parTransId="{D4DA80E0-7951-4A92-8D16-F55530275DB7}" sibTransId="{4A073216-F743-47CF-966D-266353E59A61}"/>
    <dgm:cxn modelId="{9F8CE84C-48C9-4717-8864-8C25480F05F1}" type="presOf" srcId="{37C52011-267F-4A78-A130-195C295EB37C}" destId="{AC6E0888-6863-4536-982F-007E3C2C4355}" srcOrd="0" destOrd="0" presId="urn:microsoft.com/office/officeart/2005/8/layout/venn1"/>
    <dgm:cxn modelId="{3657714E-C06B-4552-AC97-9EBC956E1448}" type="presParOf" srcId="{E5C6E7A4-0FAB-446B-9240-2B64F616CBCA}" destId="{6F97D3FC-4224-4E00-AF65-81E4B6A491F6}" srcOrd="0" destOrd="0" presId="urn:microsoft.com/office/officeart/2005/8/layout/venn1"/>
    <dgm:cxn modelId="{FB49336F-C8C0-4189-B23D-A7BFFE4A8463}" type="presParOf" srcId="{E5C6E7A4-0FAB-446B-9240-2B64F616CBCA}" destId="{E28DDEF0-2BA1-43A6-B75D-F8425FB443B1}" srcOrd="1" destOrd="0" presId="urn:microsoft.com/office/officeart/2005/8/layout/venn1"/>
    <dgm:cxn modelId="{86B88C3F-B6B4-4416-AC2D-4DA72CAF8D6B}" type="presParOf" srcId="{E5C6E7A4-0FAB-446B-9240-2B64F616CBCA}" destId="{98E63E11-2DB8-4731-A356-28FF0EAA8573}" srcOrd="2" destOrd="0" presId="urn:microsoft.com/office/officeart/2005/8/layout/venn1"/>
    <dgm:cxn modelId="{5BDE1B8C-D8E2-42B7-93E0-F0C41A7FCF1F}" type="presParOf" srcId="{E5C6E7A4-0FAB-446B-9240-2B64F616CBCA}" destId="{A1924DA0-8FD8-4D90-ACD1-A5661A873D64}" srcOrd="3" destOrd="0" presId="urn:microsoft.com/office/officeart/2005/8/layout/venn1"/>
    <dgm:cxn modelId="{6F63BE1F-24C6-4142-98C3-420C4C4043E4}" type="presParOf" srcId="{E5C6E7A4-0FAB-446B-9240-2B64F616CBCA}" destId="{AC6E0888-6863-4536-982F-007E3C2C4355}" srcOrd="4" destOrd="0" presId="urn:microsoft.com/office/officeart/2005/8/layout/venn1"/>
    <dgm:cxn modelId="{784AE4EE-7B6C-4A23-AA54-88C23A5BF062}" type="presParOf" srcId="{E5C6E7A4-0FAB-446B-9240-2B64F616CBCA}" destId="{1E251049-9524-4288-8103-57F82A9B92EB}"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0C26E-9FEF-415F-9814-B67CDBCAF376}">
      <dsp:nvSpPr>
        <dsp:cNvPr id="0" name=""/>
        <dsp:cNvSpPr/>
      </dsp:nvSpPr>
      <dsp:spPr>
        <a:xfrm>
          <a:off x="1100772" y="41314"/>
          <a:ext cx="1983105" cy="19831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Angst</a:t>
          </a:r>
          <a:endParaRPr lang="nl-NL" sz="2100" kern="1200" dirty="0"/>
        </a:p>
      </dsp:txBody>
      <dsp:txXfrm>
        <a:off x="1365186" y="388358"/>
        <a:ext cx="1454277" cy="892397"/>
      </dsp:txXfrm>
    </dsp:sp>
    <dsp:sp modelId="{B1BCA36F-0334-4E20-8B98-0F5E2CF0A45E}">
      <dsp:nvSpPr>
        <dsp:cNvPr id="0" name=""/>
        <dsp:cNvSpPr/>
      </dsp:nvSpPr>
      <dsp:spPr>
        <a:xfrm>
          <a:off x="1816342" y="1280755"/>
          <a:ext cx="1983105" cy="19831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Frustratie</a:t>
          </a:r>
          <a:endParaRPr lang="nl-NL" sz="2100" kern="1200" dirty="0"/>
        </a:p>
      </dsp:txBody>
      <dsp:txXfrm>
        <a:off x="2422842" y="1793057"/>
        <a:ext cx="1189863" cy="1090707"/>
      </dsp:txXfrm>
    </dsp:sp>
    <dsp:sp modelId="{586F2FDB-30A6-47E6-A5C4-FED33B8EADC8}">
      <dsp:nvSpPr>
        <dsp:cNvPr id="0" name=""/>
        <dsp:cNvSpPr/>
      </dsp:nvSpPr>
      <dsp:spPr>
        <a:xfrm>
          <a:off x="385202" y="1280755"/>
          <a:ext cx="1983105" cy="19831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Pijn</a:t>
          </a:r>
          <a:endParaRPr lang="nl-NL" sz="2100" kern="1200" dirty="0"/>
        </a:p>
      </dsp:txBody>
      <dsp:txXfrm>
        <a:off x="571944" y="1793057"/>
        <a:ext cx="1189863" cy="1090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7D3FC-4224-4E00-AF65-81E4B6A491F6}">
      <dsp:nvSpPr>
        <dsp:cNvPr id="0" name=""/>
        <dsp:cNvSpPr/>
      </dsp:nvSpPr>
      <dsp:spPr>
        <a:xfrm>
          <a:off x="1101565" y="41314"/>
          <a:ext cx="1983105" cy="19831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Fysiologisch</a:t>
          </a:r>
          <a:endParaRPr lang="nl-NL" sz="2100" kern="1200" dirty="0"/>
        </a:p>
      </dsp:txBody>
      <dsp:txXfrm>
        <a:off x="1365979" y="388358"/>
        <a:ext cx="1454277" cy="892397"/>
      </dsp:txXfrm>
    </dsp:sp>
    <dsp:sp modelId="{98E63E11-2DB8-4731-A356-28FF0EAA8573}">
      <dsp:nvSpPr>
        <dsp:cNvPr id="0" name=""/>
        <dsp:cNvSpPr/>
      </dsp:nvSpPr>
      <dsp:spPr>
        <a:xfrm>
          <a:off x="1817136" y="1280755"/>
          <a:ext cx="1983105" cy="19831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Leren</a:t>
          </a:r>
          <a:endParaRPr lang="nl-NL" sz="2100" kern="1200" dirty="0"/>
        </a:p>
      </dsp:txBody>
      <dsp:txXfrm>
        <a:off x="2423636" y="1793057"/>
        <a:ext cx="1189863" cy="1090707"/>
      </dsp:txXfrm>
    </dsp:sp>
    <dsp:sp modelId="{AC6E0888-6863-4536-982F-007E3C2C4355}">
      <dsp:nvSpPr>
        <dsp:cNvPr id="0" name=""/>
        <dsp:cNvSpPr/>
      </dsp:nvSpPr>
      <dsp:spPr>
        <a:xfrm>
          <a:off x="385995" y="1280755"/>
          <a:ext cx="1983105" cy="19831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Milieu</a:t>
          </a:r>
          <a:endParaRPr lang="nl-NL" sz="2100" kern="1200" dirty="0"/>
        </a:p>
      </dsp:txBody>
      <dsp:txXfrm>
        <a:off x="572737" y="1793057"/>
        <a:ext cx="1189863" cy="10907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6C5CF-117A-42A3-987C-1FA1908FB7F9}" type="datetimeFigureOut">
              <a:rPr lang="nl-NL" smtClean="0"/>
              <a:t>22-8-2018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12B84-2D85-4369-BCD4-55C5E6E2680C}" type="slidenum">
              <a:rPr lang="nl-NL" smtClean="0"/>
              <a:t>‹nr.›</a:t>
            </a:fld>
            <a:endParaRPr lang="nl-NL"/>
          </a:p>
        </p:txBody>
      </p:sp>
    </p:spTree>
    <p:extLst>
      <p:ext uri="{BB962C8B-B14F-4D97-AF65-F5344CB8AC3E}">
        <p14:creationId xmlns:p14="http://schemas.microsoft.com/office/powerpoint/2010/main" val="3425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https://www.meatyourown.nl/alles-over-vlees/keurmerken/item60</a:t>
            </a:r>
            <a:endParaRPr lang="nl-NL" dirty="0"/>
          </a:p>
        </p:txBody>
      </p:sp>
      <p:sp>
        <p:nvSpPr>
          <p:cNvPr id="4" name="Tijdelijke aanduiding voor dianummer 3"/>
          <p:cNvSpPr>
            <a:spLocks noGrp="1"/>
          </p:cNvSpPr>
          <p:nvPr>
            <p:ph type="sldNum" sz="quarter" idx="10"/>
          </p:nvPr>
        </p:nvSpPr>
        <p:spPr/>
        <p:txBody>
          <a:bodyPr/>
          <a:lstStyle/>
          <a:p>
            <a:fld id="{6AE37DE4-5708-4C79-BC31-C6EFD428C8C6}" type="slidenum">
              <a:rPr lang="nl-NL" smtClean="0"/>
              <a:t>3</a:t>
            </a:fld>
            <a:endParaRPr lang="nl-NL"/>
          </a:p>
        </p:txBody>
      </p:sp>
    </p:spTree>
    <p:extLst>
      <p:ext uri="{BB962C8B-B14F-4D97-AF65-F5344CB8AC3E}">
        <p14:creationId xmlns:p14="http://schemas.microsoft.com/office/powerpoint/2010/main" val="187986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Welzijnsproblemen bij katten hangen grotendeels samen met voedingsfouten, erfelijke aandoeningen, onvoldoende socialisatie, gebrek aan beweging, kattenoverschot en verkeerd hanteren.</a:t>
            </a:r>
          </a:p>
          <a:p>
            <a:endParaRPr lang="nl-NL" sz="1200" b="0" i="0" kern="1200" dirty="0" smtClean="0">
              <a:solidFill>
                <a:schemeClr val="tx1"/>
              </a:solidFill>
              <a:effectLst/>
              <a:latin typeface="+mn-lt"/>
              <a:ea typeface="+mn-ea"/>
              <a:cs typeface="+mn-cs"/>
            </a:endParaRPr>
          </a:p>
          <a:p>
            <a:r>
              <a:rPr lang="nl-NL" dirty="0" smtClean="0"/>
              <a:t>http://www.groenkennisnet.nl/nl/groenkennisnet/dossier/dossier-welzijn-katten.htm</a:t>
            </a:r>
          </a:p>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7</a:t>
            </a:fld>
            <a:endParaRPr lang="nl-NL"/>
          </a:p>
        </p:txBody>
      </p:sp>
    </p:spTree>
    <p:extLst>
      <p:ext uri="{BB962C8B-B14F-4D97-AF65-F5344CB8AC3E}">
        <p14:creationId xmlns:p14="http://schemas.microsoft.com/office/powerpoint/2010/main" val="310985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Als je het welzijn van dieren wilt meten of beoordelen, kun je het beste naar het dier zelf kijken en naar aspecten van de leefomgeving. Gedrag en gezondheid geven belangrijke informatie over het welzijn van een dier. Passende huisvesting en voeding zijn basisvoorwaarden voor een goed welzijn. Voorbeelden van indicatoren en kenmerken die je aan dieren zelf kunt meten zijn:</a:t>
            </a:r>
          </a:p>
          <a:p>
            <a:pPr fontAlgn="base"/>
            <a:r>
              <a:rPr lang="nl-NL" sz="1200" b="0" i="0" kern="1200" dirty="0" smtClean="0">
                <a:solidFill>
                  <a:schemeClr val="tx1"/>
                </a:solidFill>
                <a:effectLst/>
                <a:latin typeface="+mn-lt"/>
                <a:ea typeface="+mn-ea"/>
                <a:cs typeface="+mn-cs"/>
              </a:rPr>
              <a:t>fysiologische veranderingen: veranderingen in hormoon niveaus, hartslag, bloeddruk e.d.;</a:t>
            </a:r>
          </a:p>
          <a:p>
            <a:pPr fontAlgn="base"/>
            <a:r>
              <a:rPr lang="nl-NL" sz="1200" b="0" i="0" kern="1200" dirty="0" smtClean="0">
                <a:solidFill>
                  <a:schemeClr val="tx1"/>
                </a:solidFill>
                <a:effectLst/>
                <a:latin typeface="+mn-lt"/>
                <a:ea typeface="+mn-ea"/>
                <a:cs typeface="+mn-cs"/>
              </a:rPr>
              <a:t>Wel of niet kunnen uitvoeren van natuurlijk gedrag; beperkingen hierin kunnen leiden tot stereotiep gedrag, verhoogde agressie, en beschadigend gedrag;</a:t>
            </a:r>
          </a:p>
          <a:p>
            <a:pPr fontAlgn="base"/>
            <a:r>
              <a:rPr lang="nl-NL" sz="1200" b="0" i="0" kern="1200" dirty="0" smtClean="0">
                <a:solidFill>
                  <a:schemeClr val="tx1"/>
                </a:solidFill>
                <a:effectLst/>
                <a:latin typeface="+mn-lt"/>
                <a:ea typeface="+mn-ea"/>
                <a:cs typeface="+mn-cs"/>
              </a:rPr>
              <a:t>Positieve (plezier, opwinding) en negatieve (verveling, angst) emoties;</a:t>
            </a:r>
          </a:p>
          <a:p>
            <a:pPr fontAlgn="base"/>
            <a:r>
              <a:rPr lang="nl-NL" sz="1200" b="0" i="0" kern="1200" dirty="0" smtClean="0">
                <a:solidFill>
                  <a:schemeClr val="tx1"/>
                </a:solidFill>
                <a:effectLst/>
                <a:latin typeface="+mn-lt"/>
                <a:ea typeface="+mn-ea"/>
                <a:cs typeface="+mn-cs"/>
              </a:rPr>
              <a:t>Signalen van gezond of juist ziek zijn.</a:t>
            </a:r>
          </a:p>
          <a:p>
            <a:pPr fontAlgn="base"/>
            <a:endParaRPr lang="nl-NL" sz="1200" b="0" i="0" kern="1200" dirty="0" smtClean="0">
              <a:solidFill>
                <a:schemeClr val="tx1"/>
              </a:solidFill>
              <a:effectLst/>
              <a:latin typeface="+mn-lt"/>
              <a:ea typeface="+mn-ea"/>
              <a:cs typeface="+mn-cs"/>
            </a:endParaRPr>
          </a:p>
          <a:p>
            <a:pPr fontAlgn="base"/>
            <a:r>
              <a:rPr lang="nl-NL" sz="1200" b="0" i="0" kern="1200" dirty="0" smtClean="0">
                <a:solidFill>
                  <a:schemeClr val="tx1"/>
                </a:solidFill>
                <a:effectLst/>
                <a:latin typeface="+mn-lt"/>
                <a:ea typeface="+mn-ea"/>
                <a:cs typeface="+mn-cs"/>
              </a:rPr>
              <a:t>In het Europese onderzoeksproject </a:t>
            </a:r>
            <a:r>
              <a:rPr lang="nl-NL" sz="1200" b="1" i="0" kern="1200" dirty="0" smtClean="0">
                <a:solidFill>
                  <a:schemeClr val="tx1"/>
                </a:solidFill>
                <a:effectLst/>
                <a:latin typeface="+mn-lt"/>
                <a:ea typeface="+mn-ea"/>
                <a:cs typeface="+mn-cs"/>
              </a:rPr>
              <a:t>Welfare </a:t>
            </a:r>
            <a:r>
              <a:rPr lang="nl-NL" sz="1200" b="1" i="0" kern="1200" dirty="0" err="1" smtClean="0">
                <a:solidFill>
                  <a:schemeClr val="tx1"/>
                </a:solidFill>
                <a:effectLst/>
                <a:latin typeface="+mn-lt"/>
                <a:ea typeface="+mn-ea"/>
                <a:cs typeface="+mn-cs"/>
              </a:rPr>
              <a:t>Quality</a:t>
            </a:r>
            <a:r>
              <a:rPr lang="nl-NL" sz="1200" b="0" i="0" kern="1200" dirty="0" smtClean="0">
                <a:solidFill>
                  <a:schemeClr val="tx1"/>
                </a:solidFill>
                <a:effectLst/>
                <a:latin typeface="+mn-lt"/>
                <a:ea typeface="+mn-ea"/>
                <a:cs typeface="+mn-cs"/>
              </a:rPr>
              <a:t>® is een meetsystematiek, ontwikkeld</a:t>
            </a:r>
            <a:r>
              <a:rPr lang="nl-NL" sz="1200" b="0" i="0" kern="1200" baseline="0" dirty="0" smtClean="0">
                <a:solidFill>
                  <a:schemeClr val="tx1"/>
                </a:solidFill>
                <a:effectLst/>
                <a:latin typeface="+mn-lt"/>
                <a:ea typeface="+mn-ea"/>
                <a:cs typeface="+mn-cs"/>
              </a:rPr>
              <a:t> (dat is het figuur in de </a:t>
            </a:r>
            <a:r>
              <a:rPr lang="nl-NL" sz="1200" b="0" i="0" kern="1200" baseline="0" dirty="0" err="1" smtClean="0">
                <a:solidFill>
                  <a:schemeClr val="tx1"/>
                </a:solidFill>
                <a:effectLst/>
                <a:latin typeface="+mn-lt"/>
                <a:ea typeface="+mn-ea"/>
                <a:cs typeface="+mn-cs"/>
              </a:rPr>
              <a:t>powerpoint</a:t>
            </a:r>
            <a:r>
              <a:rPr lang="nl-NL" sz="1200" b="0" i="0" kern="1200" baseline="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De systematiek borduurt voort op de ‘Vijf vrijheden voor het dier’. Aan de hand van het raamwerk van Welfare </a:t>
            </a:r>
            <a:r>
              <a:rPr lang="nl-NL" sz="1200" b="0" i="0" kern="1200" dirty="0" err="1" smtClean="0">
                <a:solidFill>
                  <a:schemeClr val="tx1"/>
                </a:solidFill>
                <a:effectLst/>
                <a:latin typeface="+mn-lt"/>
                <a:ea typeface="+mn-ea"/>
                <a:cs typeface="+mn-cs"/>
              </a:rPr>
              <a:t>Quality</a:t>
            </a:r>
            <a:r>
              <a:rPr lang="nl-NL" sz="1200" b="0" i="0" kern="1200" dirty="0" smtClean="0">
                <a:solidFill>
                  <a:schemeClr val="tx1"/>
                </a:solidFill>
                <a:effectLst/>
                <a:latin typeface="+mn-lt"/>
                <a:ea typeface="+mn-ea"/>
                <a:cs typeface="+mn-cs"/>
              </a:rPr>
              <a:t> kunnen op een gestructureerde en gestandaardiseerde wijze welzijnsmetingen verricht worden:</a:t>
            </a:r>
          </a:p>
          <a:p>
            <a:pPr fontAlgn="base"/>
            <a:r>
              <a:rPr lang="nl-NL" sz="1200" b="0" i="1" kern="1200" dirty="0" smtClean="0">
                <a:solidFill>
                  <a:schemeClr val="tx1"/>
                </a:solidFill>
                <a:effectLst/>
                <a:latin typeface="+mn-lt"/>
                <a:ea typeface="+mn-ea"/>
                <a:cs typeface="+mn-cs"/>
              </a:rPr>
              <a:t>Het raamwerk van Welfare </a:t>
            </a:r>
            <a:r>
              <a:rPr lang="nl-NL" sz="1200" b="0" i="1" kern="1200" dirty="0" err="1" smtClean="0">
                <a:solidFill>
                  <a:schemeClr val="tx1"/>
                </a:solidFill>
                <a:effectLst/>
                <a:latin typeface="+mn-lt"/>
                <a:ea typeface="+mn-ea"/>
                <a:cs typeface="+mn-cs"/>
              </a:rPr>
              <a:t>Quality</a:t>
            </a:r>
            <a:r>
              <a:rPr lang="nl-NL" sz="1200" b="0" i="1" kern="1200" dirty="0" smtClean="0">
                <a:solidFill>
                  <a:schemeClr val="tx1"/>
                </a:solidFill>
                <a:effectLst/>
                <a:latin typeface="+mn-lt"/>
                <a:ea typeface="+mn-ea"/>
                <a:cs typeface="+mn-cs"/>
              </a:rPr>
              <a:t> gaat uit van vier klassen en in totaal twaalf </a:t>
            </a:r>
            <a:r>
              <a:rPr lang="nl-NL" sz="1200" b="0" i="1" kern="1200" dirty="0" err="1" smtClean="0">
                <a:solidFill>
                  <a:schemeClr val="tx1"/>
                </a:solidFill>
                <a:effectLst/>
                <a:latin typeface="+mn-lt"/>
                <a:ea typeface="+mn-ea"/>
                <a:cs typeface="+mn-cs"/>
              </a:rPr>
              <a:t>welzijncriteria</a:t>
            </a:r>
            <a:r>
              <a:rPr lang="nl-NL" sz="1200" b="0" i="1" kern="1200" dirty="0" smtClean="0">
                <a:solidFill>
                  <a:schemeClr val="tx1"/>
                </a:solidFill>
                <a:effectLst/>
                <a:latin typeface="+mn-lt"/>
                <a:ea typeface="+mn-ea"/>
                <a:cs typeface="+mn-cs"/>
              </a:rPr>
              <a:t>. Hieraan zijn twee criteria toegevoegd.</a:t>
            </a:r>
            <a:endParaRPr lang="nl-NL" sz="1200" b="0" i="0" kern="1200" dirty="0" smtClean="0">
              <a:solidFill>
                <a:schemeClr val="tx1"/>
              </a:solidFill>
              <a:effectLst/>
              <a:latin typeface="+mn-lt"/>
              <a:ea typeface="+mn-ea"/>
              <a:cs typeface="+mn-cs"/>
            </a:endParaRPr>
          </a:p>
          <a:p>
            <a:pPr fontAlgn="base"/>
            <a:r>
              <a:rPr lang="nl-NL" sz="1200" b="1" kern="1200" dirty="0" smtClean="0">
                <a:solidFill>
                  <a:schemeClr val="tx1"/>
                </a:solidFill>
                <a:effectLst/>
                <a:latin typeface="+mn-lt"/>
                <a:ea typeface="+mn-ea"/>
                <a:cs typeface="+mn-cs"/>
              </a:rPr>
              <a:t>Goede huisvesting</a:t>
            </a:r>
          </a:p>
          <a:p>
            <a:pPr fontAlgn="base"/>
            <a:r>
              <a:rPr lang="nl-NL" sz="1200" kern="1200" dirty="0" smtClean="0">
                <a:solidFill>
                  <a:schemeClr val="tx1"/>
                </a:solidFill>
                <a:effectLst/>
                <a:latin typeface="+mn-lt"/>
                <a:ea typeface="+mn-ea"/>
                <a:cs typeface="+mn-cs"/>
              </a:rPr>
              <a:t>Comfortabel klimaat </a:t>
            </a:r>
          </a:p>
          <a:p>
            <a:pPr fontAlgn="base"/>
            <a:r>
              <a:rPr lang="nl-NL" sz="1200" kern="1200" dirty="0" smtClean="0">
                <a:solidFill>
                  <a:schemeClr val="tx1"/>
                </a:solidFill>
                <a:effectLst/>
                <a:latin typeface="+mn-lt"/>
                <a:ea typeface="+mn-ea"/>
                <a:cs typeface="+mn-cs"/>
              </a:rPr>
              <a:t>Bewegingsvrijheid </a:t>
            </a:r>
          </a:p>
          <a:p>
            <a:pPr fontAlgn="base"/>
            <a:r>
              <a:rPr lang="nl-NL" sz="1200" kern="1200" dirty="0" smtClean="0">
                <a:solidFill>
                  <a:schemeClr val="tx1"/>
                </a:solidFill>
                <a:effectLst/>
                <a:latin typeface="+mn-lt"/>
                <a:ea typeface="+mn-ea"/>
                <a:cs typeface="+mn-cs"/>
              </a:rPr>
              <a:t>Comfortabel liggen en rusten </a:t>
            </a:r>
          </a:p>
          <a:p>
            <a:pPr fontAlgn="base"/>
            <a:r>
              <a:rPr lang="nl-NL" sz="1200" kern="1200" dirty="0" smtClean="0">
                <a:solidFill>
                  <a:schemeClr val="tx1"/>
                </a:solidFill>
                <a:effectLst/>
                <a:latin typeface="+mn-lt"/>
                <a:ea typeface="+mn-ea"/>
                <a:cs typeface="+mn-cs"/>
              </a:rPr>
              <a:t>Omgevingsverrijking (toegevoegd)</a:t>
            </a:r>
          </a:p>
          <a:p>
            <a:pPr fontAlgn="base"/>
            <a:r>
              <a:rPr lang="nl-NL" sz="1200" b="1" kern="1200" dirty="0" smtClean="0">
                <a:solidFill>
                  <a:schemeClr val="tx1"/>
                </a:solidFill>
                <a:effectLst/>
                <a:latin typeface="+mn-lt"/>
                <a:ea typeface="+mn-ea"/>
                <a:cs typeface="+mn-cs"/>
              </a:rPr>
              <a:t>Goede voeding</a:t>
            </a:r>
          </a:p>
          <a:p>
            <a:pPr fontAlgn="base"/>
            <a:r>
              <a:rPr lang="nl-NL" sz="1200" kern="1200" dirty="0" smtClean="0">
                <a:solidFill>
                  <a:schemeClr val="tx1"/>
                </a:solidFill>
                <a:effectLst/>
                <a:latin typeface="+mn-lt"/>
                <a:ea typeface="+mn-ea"/>
                <a:cs typeface="+mn-cs"/>
              </a:rPr>
              <a:t>Afwezigheid van chronische honger of overvoeding</a:t>
            </a:r>
          </a:p>
          <a:p>
            <a:pPr fontAlgn="base"/>
            <a:r>
              <a:rPr lang="nl-NL" sz="1200" kern="1200" dirty="0" smtClean="0">
                <a:solidFill>
                  <a:schemeClr val="tx1"/>
                </a:solidFill>
                <a:effectLst/>
                <a:latin typeface="+mn-lt"/>
                <a:ea typeface="+mn-ea"/>
                <a:cs typeface="+mn-cs"/>
              </a:rPr>
              <a:t>Afwezigheid van langdurige dorst </a:t>
            </a:r>
          </a:p>
          <a:p>
            <a:pPr fontAlgn="base"/>
            <a:r>
              <a:rPr lang="nl-NL" sz="1200" kern="1200" dirty="0" smtClean="0">
                <a:solidFill>
                  <a:schemeClr val="tx1"/>
                </a:solidFill>
                <a:effectLst/>
                <a:latin typeface="+mn-lt"/>
                <a:ea typeface="+mn-ea"/>
                <a:cs typeface="+mn-cs"/>
              </a:rPr>
              <a:t>Juiste samenstelling voeding (toegevoegd)</a:t>
            </a:r>
          </a:p>
          <a:p>
            <a:pPr fontAlgn="base"/>
            <a:r>
              <a:rPr lang="nl-NL" sz="1200" b="1" kern="1200" dirty="0" smtClean="0">
                <a:solidFill>
                  <a:schemeClr val="tx1"/>
                </a:solidFill>
                <a:effectLst/>
                <a:latin typeface="+mn-lt"/>
                <a:ea typeface="+mn-ea"/>
                <a:cs typeface="+mn-cs"/>
              </a:rPr>
              <a:t>Goede gezondheid</a:t>
            </a:r>
          </a:p>
          <a:p>
            <a:pPr fontAlgn="base"/>
            <a:r>
              <a:rPr lang="nl-NL" sz="1200" kern="1200" dirty="0" smtClean="0">
                <a:solidFill>
                  <a:schemeClr val="tx1"/>
                </a:solidFill>
                <a:effectLst/>
                <a:latin typeface="+mn-lt"/>
                <a:ea typeface="+mn-ea"/>
                <a:cs typeface="+mn-cs"/>
              </a:rPr>
              <a:t>Afwezigheid van verwondingen</a:t>
            </a:r>
          </a:p>
          <a:p>
            <a:pPr fontAlgn="base"/>
            <a:r>
              <a:rPr lang="nl-NL" sz="1200" kern="1200" dirty="0" smtClean="0">
                <a:solidFill>
                  <a:schemeClr val="tx1"/>
                </a:solidFill>
                <a:effectLst/>
                <a:latin typeface="+mn-lt"/>
                <a:ea typeface="+mn-ea"/>
                <a:cs typeface="+mn-cs"/>
              </a:rPr>
              <a:t>Afwezigheid van ziekten </a:t>
            </a:r>
          </a:p>
          <a:p>
            <a:pPr fontAlgn="base"/>
            <a:r>
              <a:rPr lang="nl-NL" sz="1200" kern="1200" dirty="0" smtClean="0">
                <a:solidFill>
                  <a:schemeClr val="tx1"/>
                </a:solidFill>
                <a:effectLst/>
                <a:latin typeface="+mn-lt"/>
                <a:ea typeface="+mn-ea"/>
                <a:cs typeface="+mn-cs"/>
              </a:rPr>
              <a:t>Afwezigheid van ongemak veroorzaakt door ingrepen en handelingen</a:t>
            </a:r>
          </a:p>
          <a:p>
            <a:pPr fontAlgn="base"/>
            <a:r>
              <a:rPr lang="nl-NL" sz="1200" b="1" kern="1200" dirty="0" smtClean="0">
                <a:solidFill>
                  <a:schemeClr val="tx1"/>
                </a:solidFill>
                <a:effectLst/>
                <a:latin typeface="+mn-lt"/>
                <a:ea typeface="+mn-ea"/>
                <a:cs typeface="+mn-cs"/>
              </a:rPr>
              <a:t>Normaal gedrag</a:t>
            </a:r>
          </a:p>
          <a:p>
            <a:pPr fontAlgn="base"/>
            <a:r>
              <a:rPr lang="nl-NL" sz="1200" kern="1200" dirty="0" smtClean="0">
                <a:solidFill>
                  <a:schemeClr val="tx1"/>
                </a:solidFill>
                <a:effectLst/>
                <a:latin typeface="+mn-lt"/>
                <a:ea typeface="+mn-ea"/>
                <a:cs typeface="+mn-cs"/>
              </a:rPr>
              <a:t>Expressie van sociaal gedrag </a:t>
            </a:r>
          </a:p>
          <a:p>
            <a:pPr fontAlgn="base"/>
            <a:r>
              <a:rPr lang="nl-NL" sz="1200" kern="1200" dirty="0" smtClean="0">
                <a:solidFill>
                  <a:schemeClr val="tx1"/>
                </a:solidFill>
                <a:effectLst/>
                <a:latin typeface="+mn-lt"/>
                <a:ea typeface="+mn-ea"/>
                <a:cs typeface="+mn-cs"/>
              </a:rPr>
              <a:t>Expressie ander </a:t>
            </a:r>
            <a:r>
              <a:rPr lang="nl-NL" sz="1200" kern="1200" dirty="0" err="1" smtClean="0">
                <a:solidFill>
                  <a:schemeClr val="tx1"/>
                </a:solidFill>
                <a:effectLst/>
                <a:latin typeface="+mn-lt"/>
                <a:ea typeface="+mn-ea"/>
                <a:cs typeface="+mn-cs"/>
              </a:rPr>
              <a:t>soortspecifiek</a:t>
            </a:r>
            <a:r>
              <a:rPr lang="nl-NL" sz="1200" kern="1200" dirty="0" smtClean="0">
                <a:solidFill>
                  <a:schemeClr val="tx1"/>
                </a:solidFill>
                <a:effectLst/>
                <a:latin typeface="+mn-lt"/>
                <a:ea typeface="+mn-ea"/>
                <a:cs typeface="+mn-cs"/>
              </a:rPr>
              <a:t> gedrag </a:t>
            </a:r>
          </a:p>
          <a:p>
            <a:pPr fontAlgn="base"/>
            <a:r>
              <a:rPr lang="nl-NL" sz="1200" kern="1200" dirty="0" smtClean="0">
                <a:solidFill>
                  <a:schemeClr val="tx1"/>
                </a:solidFill>
                <a:effectLst/>
                <a:latin typeface="+mn-lt"/>
                <a:ea typeface="+mn-ea"/>
                <a:cs typeface="+mn-cs"/>
              </a:rPr>
              <a:t>Goede mens-dierrelatie </a:t>
            </a:r>
          </a:p>
          <a:p>
            <a:pPr fontAlgn="base"/>
            <a:r>
              <a:rPr lang="nl-NL" sz="1200" kern="1200" dirty="0" smtClean="0">
                <a:solidFill>
                  <a:schemeClr val="tx1"/>
                </a:solidFill>
                <a:effectLst/>
                <a:latin typeface="+mn-lt"/>
                <a:ea typeface="+mn-ea"/>
                <a:cs typeface="+mn-cs"/>
              </a:rPr>
              <a:t>Positieve emotionele toestand</a:t>
            </a:r>
          </a:p>
          <a:p>
            <a:endParaRPr lang="nl-NL" dirty="0"/>
          </a:p>
        </p:txBody>
      </p:sp>
      <p:sp>
        <p:nvSpPr>
          <p:cNvPr id="4" name="Tijdelijke aanduiding voor dianummer 3"/>
          <p:cNvSpPr>
            <a:spLocks noGrp="1"/>
          </p:cNvSpPr>
          <p:nvPr>
            <p:ph type="sldNum" sz="quarter" idx="10"/>
          </p:nvPr>
        </p:nvSpPr>
        <p:spPr/>
        <p:txBody>
          <a:bodyPr/>
          <a:lstStyle/>
          <a:p>
            <a:fld id="{6AE37DE4-5708-4C79-BC31-C6EFD428C8C6}" type="slidenum">
              <a:rPr lang="nl-NL" smtClean="0"/>
              <a:t>9</a:t>
            </a:fld>
            <a:endParaRPr lang="nl-NL"/>
          </a:p>
        </p:txBody>
      </p:sp>
    </p:spTree>
    <p:extLst>
      <p:ext uri="{BB962C8B-B14F-4D97-AF65-F5344CB8AC3E}">
        <p14:creationId xmlns:p14="http://schemas.microsoft.com/office/powerpoint/2010/main" val="298532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Je leert wat de oorzaken van gedrag zijn(inwendige en uitwendige prikkels, erfelijke factoren en leerprocessen) en over soorten gedrag, emoties en individuele aanpassing. </a:t>
            </a:r>
            <a:r>
              <a:rPr lang="nl-NL" dirty="0" smtClean="0"/>
              <a:t/>
            </a:r>
            <a:br>
              <a:rPr lang="nl-NL" dirty="0" smtClean="0"/>
            </a:br>
            <a:r>
              <a:rPr lang="nl-NL" sz="1200" b="0" i="0" kern="1200" dirty="0" smtClean="0">
                <a:solidFill>
                  <a:schemeClr val="tx1"/>
                </a:solidFill>
                <a:effectLst/>
                <a:latin typeface="+mn-lt"/>
                <a:ea typeface="+mn-ea"/>
                <a:cs typeface="+mn-cs"/>
              </a:rPr>
              <a:t>Door goed te kijken naar het gedrag van een dier, krijg je een indruk hoe het dier zijn leefomgeving ervaart. Als een dier beperkt wordt in het uitoefenen van zijn </a:t>
            </a:r>
            <a:r>
              <a:rPr lang="nl-NL" sz="1200" b="0" i="0" kern="1200" dirty="0" err="1" smtClean="0">
                <a:solidFill>
                  <a:schemeClr val="tx1"/>
                </a:solidFill>
                <a:effectLst/>
                <a:latin typeface="+mn-lt"/>
                <a:ea typeface="+mn-ea"/>
                <a:cs typeface="+mn-cs"/>
              </a:rPr>
              <a:t>soortspecifieke</a:t>
            </a:r>
            <a:r>
              <a:rPr lang="nl-NL" sz="1200" b="0" i="0" kern="1200" dirty="0" smtClean="0">
                <a:solidFill>
                  <a:schemeClr val="tx1"/>
                </a:solidFill>
                <a:effectLst/>
                <a:latin typeface="+mn-lt"/>
                <a:ea typeface="+mn-ea"/>
                <a:cs typeface="+mn-cs"/>
              </a:rPr>
              <a:t>, natuurlijke gedrag, kan het gefrustreerd of verveeld raken en afwijkend gedrag gaan vertonen. Het vertonen van natuurlijk gedrag, maar ook van afwijkend gedrag, zijn indicatoren voor het welzijn van een dier. </a:t>
            </a:r>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10</a:t>
            </a:fld>
            <a:endParaRPr lang="nl-NL"/>
          </a:p>
        </p:txBody>
      </p:sp>
    </p:spTree>
    <p:extLst>
      <p:ext uri="{BB962C8B-B14F-4D97-AF65-F5344CB8AC3E}">
        <p14:creationId xmlns:p14="http://schemas.microsoft.com/office/powerpoint/2010/main" val="371549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https://k9aggression.com/dog-aggression-overview/causes-of-of-dog-aggression/?v=796834e7a283</a:t>
            </a:r>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25</a:t>
            </a:fld>
            <a:endParaRPr lang="nl-NL"/>
          </a:p>
        </p:txBody>
      </p:sp>
    </p:spTree>
    <p:extLst>
      <p:ext uri="{BB962C8B-B14F-4D97-AF65-F5344CB8AC3E}">
        <p14:creationId xmlns:p14="http://schemas.microsoft.com/office/powerpoint/2010/main" val="118408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31</a:t>
            </a:fld>
            <a:endParaRPr lang="nl-NL"/>
          </a:p>
        </p:txBody>
      </p:sp>
    </p:spTree>
    <p:extLst>
      <p:ext uri="{BB962C8B-B14F-4D97-AF65-F5344CB8AC3E}">
        <p14:creationId xmlns:p14="http://schemas.microsoft.com/office/powerpoint/2010/main" val="202362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1616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3906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92667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45039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84484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426467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512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F9F7B97-692C-4828-A1C0-6D42C56B3895}"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4973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F9F7B97-692C-4828-A1C0-6D42C56B3895}"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592802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50426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38380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2026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788693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89592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566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36227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369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999537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18639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37883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23813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9953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FF9F7B97-692C-4828-A1C0-6D42C56B3895}"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164391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9F7B97-692C-4828-A1C0-6D42C56B3895}"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4228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52309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38097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46866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F9F7B97-692C-4828-A1C0-6D42C56B3895}" type="datetimeFigureOut">
              <a:rPr lang="nl-NL" smtClean="0"/>
              <a:t>22-8-2018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1143033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9F7B97-692C-4828-A1C0-6D42C56B3895}" type="datetimeFigureOut">
              <a:rPr lang="nl-NL" smtClean="0"/>
              <a:t>22-8-2018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1075283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MvIaMZyNJd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maken.wikiwijs.nl/?id=15&amp;arrangement=128160"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_sadnOOOin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RdRELKmC9hI" TargetMode="External"/><Relationship Id="rId3" Type="http://schemas.microsoft.com/office/2007/relationships/media" Target="../media/media2.m4a"/><Relationship Id="rId7"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4" Type="http://schemas.openxmlformats.org/officeDocument/2006/relationships/audio" Target="../media/media2.m4a"/><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8240" y="2404534"/>
            <a:ext cx="8115763" cy="1646302"/>
          </a:xfrm>
        </p:spPr>
        <p:txBody>
          <a:bodyPr>
            <a:normAutofit fontScale="90000"/>
          </a:bodyPr>
          <a:lstStyle/>
          <a:p>
            <a:r>
              <a:rPr lang="nl-NL" sz="7200" b="1" dirty="0">
                <a:solidFill>
                  <a:schemeClr val="tx2"/>
                </a:solidFill>
              </a:rPr>
              <a:t>W</a:t>
            </a:r>
            <a:r>
              <a:rPr lang="nl-NL" sz="7200" b="1" dirty="0" smtClean="0">
                <a:solidFill>
                  <a:schemeClr val="tx2"/>
                </a:solidFill>
              </a:rPr>
              <a:t>elzijn van honden  en katten</a:t>
            </a:r>
            <a:endParaRPr lang="nl-NL" sz="7200" b="1" dirty="0">
              <a:solidFill>
                <a:schemeClr val="tx2"/>
              </a:solidFill>
            </a:endParaRPr>
          </a:p>
        </p:txBody>
      </p:sp>
      <p:sp>
        <p:nvSpPr>
          <p:cNvPr id="3" name="Ondertitel 2"/>
          <p:cNvSpPr>
            <a:spLocks noGrp="1"/>
          </p:cNvSpPr>
          <p:nvPr>
            <p:ph type="subTitle" idx="1"/>
          </p:nvPr>
        </p:nvSpPr>
        <p:spPr/>
        <p:txBody>
          <a:bodyPr>
            <a:normAutofit/>
          </a:bodyPr>
          <a:lstStyle/>
          <a:p>
            <a:pPr algn="l"/>
            <a:r>
              <a:rPr lang="nl-NL" sz="3200" dirty="0" smtClean="0"/>
              <a:t>Diersoortverdieping honden en katten </a:t>
            </a:r>
            <a:endParaRPr lang="nl-NL" sz="3200" dirty="0" smtClean="0"/>
          </a:p>
        </p:txBody>
      </p:sp>
      <p:pic>
        <p:nvPicPr>
          <p:cNvPr id="4" name="Afbeelding 3"/>
          <p:cNvPicPr>
            <a:picLocks noChangeAspect="1"/>
          </p:cNvPicPr>
          <p:nvPr/>
        </p:nvPicPr>
        <p:blipFill>
          <a:blip r:embed="rId2"/>
          <a:stretch>
            <a:fillRect/>
          </a:stretch>
        </p:blipFill>
        <p:spPr>
          <a:xfrm>
            <a:off x="3478761" y="4599282"/>
            <a:ext cx="3474720" cy="2141296"/>
          </a:xfrm>
          <a:prstGeom prst="rect">
            <a:avLst/>
          </a:prstGeom>
        </p:spPr>
      </p:pic>
    </p:spTree>
    <p:extLst>
      <p:ext uri="{BB962C8B-B14F-4D97-AF65-F5344CB8AC3E}">
        <p14:creationId xmlns:p14="http://schemas.microsoft.com/office/powerpoint/2010/main" val="372587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fontAlgn="t"/>
            <a:r>
              <a:rPr lang="nl-NL" b="1" dirty="0">
                <a:solidFill>
                  <a:schemeClr val="tx2"/>
                </a:solidFill>
              </a:rPr>
              <a:t>Gedrag als informatiebron voor </a:t>
            </a:r>
            <a:r>
              <a:rPr lang="nl-NL" b="1" dirty="0" smtClean="0">
                <a:solidFill>
                  <a:schemeClr val="tx2"/>
                </a:solidFill>
              </a:rPr>
              <a:t>dierenwelzijn</a:t>
            </a:r>
            <a:endParaRPr lang="nl-NL" dirty="0">
              <a:solidFill>
                <a:schemeClr val="tx2"/>
              </a:solidFill>
            </a:endParaRPr>
          </a:p>
        </p:txBody>
      </p:sp>
      <p:pic>
        <p:nvPicPr>
          <p:cNvPr id="2050" name="Picture 2" descr="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912" y="1803445"/>
            <a:ext cx="594360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0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Normaal gedrag bij dieren</a:t>
            </a:r>
            <a:endParaRPr lang="nl-NL" b="1" dirty="0">
              <a:solidFill>
                <a:schemeClr val="tx2"/>
              </a:solidFill>
            </a:endParaRPr>
          </a:p>
        </p:txBody>
      </p:sp>
      <p:sp>
        <p:nvSpPr>
          <p:cNvPr id="3" name="Tijdelijke aanduiding voor inhoud 2"/>
          <p:cNvSpPr>
            <a:spLocks noGrp="1"/>
          </p:cNvSpPr>
          <p:nvPr>
            <p:ph idx="1"/>
          </p:nvPr>
        </p:nvSpPr>
        <p:spPr/>
        <p:txBody>
          <a:bodyPr/>
          <a:lstStyle/>
          <a:p>
            <a:pPr marL="514350" indent="-514350">
              <a:buFont typeface="+mj-lt"/>
              <a:buAutoNum type="arabicPeriod"/>
            </a:pPr>
            <a:r>
              <a:rPr lang="nl-NL" sz="2000" dirty="0"/>
              <a:t>Dieren moeten in staat zijn </a:t>
            </a:r>
            <a:r>
              <a:rPr lang="nl-NL" sz="2000" dirty="0" smtClean="0"/>
              <a:t>hun </a:t>
            </a:r>
            <a:r>
              <a:rPr lang="nl-NL" sz="2000" dirty="0" err="1" smtClean="0"/>
              <a:t>soortspecifieke</a:t>
            </a:r>
            <a:r>
              <a:rPr lang="nl-NL" sz="2000" dirty="0"/>
              <a:t>, </a:t>
            </a:r>
            <a:r>
              <a:rPr lang="nl-NL" sz="2000" dirty="0" smtClean="0"/>
              <a:t>natuurlijke </a:t>
            </a:r>
            <a:r>
              <a:rPr lang="nl-NL" sz="2000" dirty="0"/>
              <a:t>en </a:t>
            </a:r>
            <a:r>
              <a:rPr lang="nl-NL" sz="2000" dirty="0" smtClean="0"/>
              <a:t>sociale </a:t>
            </a:r>
            <a:r>
              <a:rPr lang="nl-NL" sz="2000" dirty="0"/>
              <a:t>gedrag te kunnen uitoefenen. </a:t>
            </a:r>
            <a:endParaRPr lang="nl-NL" sz="2000" dirty="0" smtClean="0"/>
          </a:p>
          <a:p>
            <a:pPr marL="514350" indent="-514350">
              <a:buFont typeface="+mj-lt"/>
              <a:buAutoNum type="arabicPeriod"/>
            </a:pPr>
            <a:r>
              <a:rPr lang="nl-NL" sz="2000" dirty="0" smtClean="0"/>
              <a:t>Indien </a:t>
            </a:r>
            <a:r>
              <a:rPr lang="nl-NL" sz="2000" dirty="0"/>
              <a:t>dit niet kan, kan het dier gefrustreerd of verveeld raken en afwijkend gedrag gaan vertonen. </a:t>
            </a:r>
            <a:endParaRPr lang="nl-NL" sz="2000" dirty="0" smtClean="0"/>
          </a:p>
          <a:p>
            <a:pPr marL="514350" indent="-514350">
              <a:buFont typeface="+mj-lt"/>
              <a:buAutoNum type="arabicPeriod"/>
            </a:pPr>
            <a:r>
              <a:rPr lang="nl-NL" sz="2000" dirty="0" smtClean="0"/>
              <a:t>De </a:t>
            </a:r>
            <a:r>
              <a:rPr lang="nl-NL" sz="2000" dirty="0"/>
              <a:t>emotionele toestand van een dier vormt ook een belangrijk gedragscriterium. Negatieve emoties kunnen leiden tot veranderend gedrag en daarmee tot en verminderd welzijn. </a:t>
            </a:r>
            <a:endParaRPr lang="nl-NL" sz="2000" dirty="0" smtClean="0"/>
          </a:p>
          <a:p>
            <a:pPr marL="514350" indent="-514350">
              <a:buFont typeface="+mj-lt"/>
              <a:buAutoNum type="arabicPeriod"/>
            </a:pPr>
            <a:r>
              <a:rPr lang="nl-NL" sz="2000" dirty="0" smtClean="0"/>
              <a:t>De </a:t>
            </a:r>
            <a:r>
              <a:rPr lang="nl-NL" sz="2000" dirty="0"/>
              <a:t>relatie tussen mens en dier is het laatste criterium. De omgang met dieren heeft veel invloed op de emoties van het dier. </a:t>
            </a:r>
          </a:p>
          <a:p>
            <a:endParaRPr lang="nl-NL" dirty="0"/>
          </a:p>
        </p:txBody>
      </p:sp>
    </p:spTree>
    <p:extLst>
      <p:ext uri="{BB962C8B-B14F-4D97-AF65-F5344CB8AC3E}">
        <p14:creationId xmlns:p14="http://schemas.microsoft.com/office/powerpoint/2010/main" val="2326739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127" y="0"/>
            <a:ext cx="10515600" cy="1219200"/>
          </a:xfrm>
        </p:spPr>
        <p:txBody>
          <a:bodyPr/>
          <a:lstStyle/>
          <a:p>
            <a:r>
              <a:rPr lang="nl-NL" b="1" dirty="0" smtClean="0">
                <a:solidFill>
                  <a:schemeClr val="tx2"/>
                </a:solidFill>
              </a:rPr>
              <a:t>Welzijn bij honden</a:t>
            </a:r>
            <a:endParaRPr lang="nl-NL" b="1" dirty="0">
              <a:solidFill>
                <a:schemeClr val="tx2"/>
              </a:solidFill>
            </a:endParaRPr>
          </a:p>
        </p:txBody>
      </p:sp>
      <p:pic>
        <p:nvPicPr>
          <p:cNvPr id="5" name="MvIaMZyNJdg"/>
          <p:cNvPicPr>
            <a:picLocks noGrp="1" noRot="1" noChangeAspect="1"/>
          </p:cNvPicPr>
          <p:nvPr>
            <p:ph idx="1"/>
            <a:videoFile r:link="rId1"/>
          </p:nvPr>
        </p:nvPicPr>
        <p:blipFill>
          <a:blip r:embed="rId3"/>
          <a:stretch>
            <a:fillRect/>
          </a:stretch>
        </p:blipFill>
        <p:spPr>
          <a:xfrm>
            <a:off x="1085850" y="1028700"/>
            <a:ext cx="10033000" cy="5643563"/>
          </a:xfrm>
          <a:prstGeom prst="rect">
            <a:avLst/>
          </a:prstGeom>
        </p:spPr>
      </p:pic>
    </p:spTree>
    <p:extLst>
      <p:ext uri="{BB962C8B-B14F-4D97-AF65-F5344CB8AC3E}">
        <p14:creationId xmlns:p14="http://schemas.microsoft.com/office/powerpoint/2010/main" val="190807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Het houden van honden &amp; katten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pPr marL="0" indent="0">
              <a:buNone/>
            </a:pPr>
            <a:r>
              <a:rPr lang="nl-NL" sz="2000" b="1" dirty="0" smtClean="0"/>
              <a:t>D</a:t>
            </a:r>
            <a:r>
              <a:rPr lang="nl-NL" sz="2000" b="1" dirty="0" smtClean="0">
                <a:solidFill>
                  <a:schemeClr val="tx1"/>
                </a:solidFill>
              </a:rPr>
              <a:t>omesticatie</a:t>
            </a:r>
            <a:r>
              <a:rPr lang="nl-NL" sz="2000" dirty="0" smtClean="0">
                <a:solidFill>
                  <a:schemeClr val="tx1"/>
                </a:solidFill>
              </a:rPr>
              <a:t> </a:t>
            </a:r>
            <a:r>
              <a:rPr lang="nl-NL" sz="2000" dirty="0" smtClean="0">
                <a:solidFill>
                  <a:schemeClr val="tx1"/>
                </a:solidFill>
                <a:sym typeface="Wingdings" panose="05000000000000000000" pitchFamily="2" charset="2"/>
              </a:rPr>
              <a:t> </a:t>
            </a:r>
            <a:r>
              <a:rPr lang="nl-NL" sz="2000" dirty="0" smtClean="0">
                <a:solidFill>
                  <a:schemeClr val="tx1"/>
                </a:solidFill>
              </a:rPr>
              <a:t>Het veranderen van dieren (door selectie en fokken) waardoor </a:t>
            </a:r>
            <a:r>
              <a:rPr lang="nl-NL" sz="2000" dirty="0" smtClean="0"/>
              <a:t>ze</a:t>
            </a:r>
            <a:r>
              <a:rPr lang="nl-NL" sz="2000" dirty="0" smtClean="0">
                <a:solidFill>
                  <a:schemeClr val="tx1"/>
                </a:solidFill>
              </a:rPr>
              <a:t> steeds meer aangepast zijn aan het leven in dienst en in de buurt van de mens. </a:t>
            </a:r>
          </a:p>
          <a:p>
            <a:pPr marL="0" indent="0">
              <a:buNone/>
            </a:pPr>
            <a:endParaRPr lang="nl-NL" sz="2000" dirty="0"/>
          </a:p>
          <a:p>
            <a:r>
              <a:rPr lang="nl-NL" sz="2000" dirty="0" smtClean="0"/>
              <a:t>Waarin verschillen honden &amp; katten in het samenleven met mensen?</a:t>
            </a:r>
          </a:p>
          <a:p>
            <a:r>
              <a:rPr lang="nl-NL" sz="2000" dirty="0" smtClean="0">
                <a:solidFill>
                  <a:schemeClr val="tx1"/>
                </a:solidFill>
              </a:rPr>
              <a:t>Wat </a:t>
            </a:r>
            <a:r>
              <a:rPr lang="nl-NL" sz="2000" dirty="0" smtClean="0"/>
              <a:t>zou het welzijn van honden schaden maar het welzijn van katten niet zo?</a:t>
            </a:r>
            <a:endParaRPr lang="nl-NL" sz="2000" dirty="0" smtClean="0">
              <a:solidFill>
                <a:schemeClr val="tx1"/>
              </a:solidFill>
            </a:endParaRPr>
          </a:p>
          <a:p>
            <a:pPr marL="0" indent="0">
              <a:buNone/>
            </a:pPr>
            <a:endParaRPr lang="nl-NL" dirty="0" smtClean="0">
              <a:solidFill>
                <a:schemeClr val="tx1"/>
              </a:solidFill>
            </a:endParaRPr>
          </a:p>
          <a:p>
            <a:endParaRPr lang="nl-NL" dirty="0" smtClean="0">
              <a:solidFill>
                <a:schemeClr val="tx1"/>
              </a:solidFill>
            </a:endParaRPr>
          </a:p>
        </p:txBody>
      </p:sp>
    </p:spTree>
    <p:extLst>
      <p:ext uri="{BB962C8B-B14F-4D97-AF65-F5344CB8AC3E}">
        <p14:creationId xmlns:p14="http://schemas.microsoft.com/office/powerpoint/2010/main" val="253449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Opdrachten maken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pPr marL="0" indent="0">
              <a:buNone/>
            </a:pPr>
            <a:r>
              <a:rPr lang="nl-NL" sz="2800" dirty="0" smtClean="0"/>
              <a:t> </a:t>
            </a:r>
            <a:r>
              <a:rPr lang="nl-NL" sz="2800" u="sng" dirty="0" smtClean="0">
                <a:hlinkClick r:id="rId2"/>
              </a:rPr>
              <a:t>Wikiwijs Diersoortverdieping honden &amp; katten</a:t>
            </a:r>
            <a:endParaRPr lang="nl-NL" sz="2800" dirty="0" smtClean="0"/>
          </a:p>
        </p:txBody>
      </p:sp>
    </p:spTree>
    <p:extLst>
      <p:ext uri="{BB962C8B-B14F-4D97-AF65-F5344CB8AC3E}">
        <p14:creationId xmlns:p14="http://schemas.microsoft.com/office/powerpoint/2010/main" val="2317210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b="1" dirty="0" smtClean="0">
                <a:solidFill>
                  <a:schemeClr val="tx2"/>
                </a:solidFill>
              </a:rPr>
              <a:t>Introductie Honden- </a:t>
            </a:r>
            <a:r>
              <a:rPr lang="nl-NL" b="1" dirty="0" smtClean="0">
                <a:solidFill>
                  <a:schemeClr val="tx2"/>
                </a:solidFill>
              </a:rPr>
              <a:t>&amp; Kattengedrag</a:t>
            </a:r>
            <a:endParaRPr lang="nl-NL" b="1" dirty="0">
              <a:solidFill>
                <a:schemeClr val="tx2"/>
              </a:solidFill>
            </a:endParaRPr>
          </a:p>
        </p:txBody>
      </p:sp>
    </p:spTree>
    <p:extLst>
      <p:ext uri="{BB962C8B-B14F-4D97-AF65-F5344CB8AC3E}">
        <p14:creationId xmlns:p14="http://schemas.microsoft.com/office/powerpoint/2010/main" val="2462752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Honden en katten in Nederland</a:t>
            </a:r>
            <a:endParaRPr lang="nl-NL" b="1" dirty="0">
              <a:solidFill>
                <a:schemeClr val="tx2"/>
              </a:solidFill>
            </a:endParaRPr>
          </a:p>
        </p:txBody>
      </p:sp>
      <p:sp>
        <p:nvSpPr>
          <p:cNvPr id="3" name="Tijdelijke aanduiding voor inhoud 2"/>
          <p:cNvSpPr>
            <a:spLocks noGrp="1"/>
          </p:cNvSpPr>
          <p:nvPr>
            <p:ph idx="1"/>
          </p:nvPr>
        </p:nvSpPr>
        <p:spPr>
          <a:xfrm>
            <a:off x="677334" y="1676400"/>
            <a:ext cx="8596668" cy="4693920"/>
          </a:xfrm>
        </p:spPr>
        <p:txBody>
          <a:bodyPr>
            <a:normAutofit fontScale="92500" lnSpcReduction="10000"/>
          </a:bodyPr>
          <a:lstStyle/>
          <a:p>
            <a:r>
              <a:rPr lang="nl-NL" sz="2200" dirty="0" smtClean="0">
                <a:solidFill>
                  <a:schemeClr val="tx1"/>
                </a:solidFill>
              </a:rPr>
              <a:t>Hoeveel honden worden er als huisdier gehouden in Nederland?</a:t>
            </a:r>
          </a:p>
          <a:p>
            <a:pPr lvl="1"/>
            <a:r>
              <a:rPr lang="nl-NL" sz="2200" dirty="0" smtClean="0">
                <a:solidFill>
                  <a:schemeClr val="tx1"/>
                </a:solidFill>
              </a:rPr>
              <a:t>2,1 miljoen</a:t>
            </a:r>
          </a:p>
          <a:p>
            <a:pPr lvl="1"/>
            <a:r>
              <a:rPr lang="nl-NL" sz="2200" dirty="0" smtClean="0">
                <a:solidFill>
                  <a:schemeClr val="tx1"/>
                </a:solidFill>
              </a:rPr>
              <a:t>Ongeveer 1/3 hiervan behoort tot de ongeveer 300 erkende hondenrassen in NL. </a:t>
            </a:r>
          </a:p>
          <a:p>
            <a:pPr lvl="1"/>
            <a:r>
              <a:rPr lang="nl-NL" sz="2200" dirty="0" smtClean="0">
                <a:solidFill>
                  <a:schemeClr val="tx1"/>
                </a:solidFill>
              </a:rPr>
              <a:t>Rasverenigingen beheren de ras standaard en bepalen aan welke eisen een ras dient te voldoen. </a:t>
            </a:r>
          </a:p>
          <a:p>
            <a:pPr lvl="1"/>
            <a:endParaRPr lang="nl-NL" sz="2200" dirty="0">
              <a:solidFill>
                <a:schemeClr val="tx1"/>
              </a:solidFill>
            </a:endParaRPr>
          </a:p>
          <a:p>
            <a:r>
              <a:rPr lang="nl-NL" sz="2200" dirty="0">
                <a:solidFill>
                  <a:schemeClr val="tx1"/>
                </a:solidFill>
              </a:rPr>
              <a:t>Hoeveel </a:t>
            </a:r>
            <a:r>
              <a:rPr lang="nl-NL" sz="2200" dirty="0" smtClean="0">
                <a:solidFill>
                  <a:schemeClr val="tx1"/>
                </a:solidFill>
              </a:rPr>
              <a:t>katten </a:t>
            </a:r>
            <a:r>
              <a:rPr lang="nl-NL" sz="2200" dirty="0">
                <a:solidFill>
                  <a:schemeClr val="tx1"/>
                </a:solidFill>
              </a:rPr>
              <a:t>worden er als huisdier gehouden in Nederland</a:t>
            </a:r>
            <a:r>
              <a:rPr lang="nl-NL" sz="2200" dirty="0" smtClean="0">
                <a:solidFill>
                  <a:schemeClr val="tx1"/>
                </a:solidFill>
              </a:rPr>
              <a:t>?</a:t>
            </a:r>
          </a:p>
          <a:p>
            <a:pPr lvl="1"/>
            <a:r>
              <a:rPr lang="nl-NL" sz="2200" dirty="0" smtClean="0">
                <a:solidFill>
                  <a:schemeClr val="tx1"/>
                </a:solidFill>
              </a:rPr>
              <a:t>3,6 miljoen </a:t>
            </a:r>
          </a:p>
          <a:p>
            <a:pPr lvl="1"/>
            <a:r>
              <a:rPr lang="nl-NL" sz="2200" dirty="0" smtClean="0">
                <a:solidFill>
                  <a:schemeClr val="tx1"/>
                </a:solidFill>
              </a:rPr>
              <a:t>Rassen zijn op twee manieren gefokt:</a:t>
            </a:r>
          </a:p>
          <a:p>
            <a:pPr lvl="2"/>
            <a:r>
              <a:rPr lang="nl-NL" sz="2200" dirty="0" smtClean="0">
                <a:solidFill>
                  <a:schemeClr val="tx1"/>
                </a:solidFill>
              </a:rPr>
              <a:t>Natuurrassen (de groep die in de natuur ontwikkelt is)</a:t>
            </a:r>
          </a:p>
          <a:p>
            <a:pPr lvl="2"/>
            <a:r>
              <a:rPr lang="nl-NL" sz="2200" dirty="0" smtClean="0">
                <a:solidFill>
                  <a:schemeClr val="tx1"/>
                </a:solidFill>
              </a:rPr>
              <a:t>Selectief gefokte rassen op mutaties en eigenschappen</a:t>
            </a:r>
            <a:endParaRPr lang="nl-NL" sz="2200" dirty="0">
              <a:solidFill>
                <a:schemeClr val="tx1"/>
              </a:solidFill>
            </a:endParaRPr>
          </a:p>
          <a:p>
            <a:endParaRPr lang="nl-NL" dirty="0" smtClean="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15868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Omgang met honden</a:t>
            </a:r>
            <a:endParaRPr lang="nl-NL" b="1" dirty="0">
              <a:solidFill>
                <a:schemeClr val="tx2"/>
              </a:solidFill>
            </a:endParaRPr>
          </a:p>
        </p:txBody>
      </p:sp>
      <p:sp>
        <p:nvSpPr>
          <p:cNvPr id="3" name="Tijdelijke aanduiding voor inhoud 2"/>
          <p:cNvSpPr>
            <a:spLocks noGrp="1"/>
          </p:cNvSpPr>
          <p:nvPr>
            <p:ph idx="1"/>
          </p:nvPr>
        </p:nvSpPr>
        <p:spPr>
          <a:xfrm>
            <a:off x="677334" y="1722121"/>
            <a:ext cx="8596668" cy="4800600"/>
          </a:xfrm>
        </p:spPr>
        <p:txBody>
          <a:bodyPr>
            <a:normAutofit/>
          </a:bodyPr>
          <a:lstStyle/>
          <a:p>
            <a:r>
              <a:rPr lang="nl-NL" sz="2000" dirty="0" smtClean="0">
                <a:solidFill>
                  <a:schemeClr val="tx1"/>
                </a:solidFill>
              </a:rPr>
              <a:t>Reactie van een hond kan verschillen per dier afhankelijk van:</a:t>
            </a:r>
          </a:p>
          <a:p>
            <a:pPr lvl="1"/>
            <a:r>
              <a:rPr lang="nl-NL" sz="2000" dirty="0" smtClean="0">
                <a:solidFill>
                  <a:schemeClr val="tx1"/>
                </a:solidFill>
              </a:rPr>
              <a:t>Karakter, genetische aanleg en opvoeding</a:t>
            </a:r>
          </a:p>
          <a:p>
            <a:pPr lvl="1"/>
            <a:endParaRPr lang="nl-NL" sz="2000" dirty="0">
              <a:solidFill>
                <a:schemeClr val="tx1"/>
              </a:solidFill>
            </a:endParaRPr>
          </a:p>
          <a:p>
            <a:r>
              <a:rPr lang="nl-NL" sz="2000" dirty="0" smtClean="0">
                <a:solidFill>
                  <a:schemeClr val="tx1"/>
                </a:solidFill>
              </a:rPr>
              <a:t>Jaarlijks worden er zo’n 150.000 mensen gebeten in Nederland, waaronder het grootste deel kinderen zijn. </a:t>
            </a:r>
          </a:p>
          <a:p>
            <a:endParaRPr lang="nl-NL" sz="2000" dirty="0" smtClean="0">
              <a:solidFill>
                <a:schemeClr val="tx1"/>
              </a:solidFill>
            </a:endParaRPr>
          </a:p>
          <a:p>
            <a:r>
              <a:rPr lang="nl-NL" sz="2000" dirty="0" smtClean="0">
                <a:solidFill>
                  <a:schemeClr val="tx1"/>
                </a:solidFill>
              </a:rPr>
              <a:t>Het goed begrijpen van de lichaamstaal van een hond is daarom erg belangrijk.</a:t>
            </a:r>
          </a:p>
          <a:p>
            <a:endParaRPr lang="nl-NL" sz="2000" dirty="0" smtClean="0">
              <a:solidFill>
                <a:schemeClr val="tx1"/>
              </a:solidFill>
            </a:endParaRPr>
          </a:p>
          <a:p>
            <a:r>
              <a:rPr lang="nl-NL" sz="2000" dirty="0" smtClean="0">
                <a:solidFill>
                  <a:schemeClr val="tx1"/>
                </a:solidFill>
              </a:rPr>
              <a:t>De lichaamstaal bij een hond bestaat voornamelijk uit:</a:t>
            </a:r>
          </a:p>
          <a:p>
            <a:pPr lvl="1"/>
            <a:r>
              <a:rPr lang="nl-NL" sz="2000" dirty="0" smtClean="0">
                <a:solidFill>
                  <a:schemeClr val="tx1"/>
                </a:solidFill>
              </a:rPr>
              <a:t>Geluiden, signalen en lichaamshoudingen</a:t>
            </a:r>
            <a:endParaRPr lang="nl-NL" sz="2000" dirty="0">
              <a:solidFill>
                <a:schemeClr val="tx1"/>
              </a:solidFill>
            </a:endParaRPr>
          </a:p>
        </p:txBody>
      </p:sp>
    </p:spTree>
    <p:extLst>
      <p:ext uri="{BB962C8B-B14F-4D97-AF65-F5344CB8AC3E}">
        <p14:creationId xmlns:p14="http://schemas.microsoft.com/office/powerpoint/2010/main" val="228231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8498" y="256903"/>
            <a:ext cx="9875520" cy="1356360"/>
          </a:xfrm>
        </p:spPr>
        <p:txBody>
          <a:bodyPr/>
          <a:lstStyle/>
          <a:p>
            <a:r>
              <a:rPr lang="nl-NL" b="1" dirty="0" smtClean="0">
                <a:solidFill>
                  <a:schemeClr val="tx2"/>
                </a:solidFill>
              </a:rPr>
              <a:t>Geluiden bij de hond</a:t>
            </a:r>
            <a:endParaRPr lang="nl-NL" b="1" dirty="0">
              <a:solidFill>
                <a:schemeClr val="tx2"/>
              </a:solidFill>
            </a:endParaRP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44237689"/>
              </p:ext>
            </p:extLst>
          </p:nvPr>
        </p:nvGraphicFramePr>
        <p:xfrm>
          <a:off x="1143000" y="1410789"/>
          <a:ext cx="9872664" cy="5202283"/>
        </p:xfrm>
        <a:graphic>
          <a:graphicData uri="http://schemas.openxmlformats.org/drawingml/2006/table">
            <a:tbl>
              <a:tblPr firstRow="1" bandRow="1">
                <a:tableStyleId>{69012ECD-51FC-41F1-AA8D-1B2483CD663E}</a:tableStyleId>
              </a:tblPr>
              <a:tblGrid>
                <a:gridCol w="1299754">
                  <a:extLst>
                    <a:ext uri="{9D8B030D-6E8A-4147-A177-3AD203B41FA5}">
                      <a16:colId xmlns:a16="http://schemas.microsoft.com/office/drawing/2014/main" val="2504472721"/>
                    </a:ext>
                  </a:extLst>
                </a:gridCol>
                <a:gridCol w="1946366">
                  <a:extLst>
                    <a:ext uri="{9D8B030D-6E8A-4147-A177-3AD203B41FA5}">
                      <a16:colId xmlns:a16="http://schemas.microsoft.com/office/drawing/2014/main" val="4086061646"/>
                    </a:ext>
                  </a:extLst>
                </a:gridCol>
                <a:gridCol w="6626544">
                  <a:extLst>
                    <a:ext uri="{9D8B030D-6E8A-4147-A177-3AD203B41FA5}">
                      <a16:colId xmlns:a16="http://schemas.microsoft.com/office/drawing/2014/main" val="337738038"/>
                    </a:ext>
                  </a:extLst>
                </a:gridCol>
              </a:tblGrid>
              <a:tr h="415897">
                <a:tc>
                  <a:txBody>
                    <a:bodyPr/>
                    <a:lstStyle/>
                    <a:p>
                      <a:pPr marL="66675" algn="just">
                        <a:spcAft>
                          <a:spcPts val="0"/>
                        </a:spcAft>
                      </a:pPr>
                      <a:r>
                        <a:rPr lang="nl-NL" sz="1400" dirty="0">
                          <a:effectLst/>
                        </a:rPr>
                        <a:t>Soort</a:t>
                      </a:r>
                      <a:r>
                        <a:rPr lang="nl-NL" sz="1400" spc="-20" dirty="0">
                          <a:effectLst/>
                        </a:rPr>
                        <a:t> </a:t>
                      </a:r>
                      <a:r>
                        <a:rPr lang="nl-NL" sz="1400" dirty="0">
                          <a:effectLst/>
                        </a:rPr>
                        <a:t>geluid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6675" algn="just">
                        <a:spcAft>
                          <a:spcPts val="0"/>
                        </a:spcAft>
                      </a:pPr>
                      <a:r>
                        <a:rPr lang="nl-NL" sz="1400" dirty="0">
                          <a:effectLst/>
                        </a:rPr>
                        <a:t>Soorten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nl-NL"/>
                    </a:p>
                  </a:txBody>
                  <a:tcPr/>
                </a:tc>
                <a:extLst>
                  <a:ext uri="{0D108BD9-81ED-4DB2-BD59-A6C34878D82A}">
                    <a16:rowId xmlns:a16="http://schemas.microsoft.com/office/drawing/2014/main" val="1197126749"/>
                  </a:ext>
                </a:extLst>
              </a:tr>
              <a:tr h="455226">
                <a:tc rowSpan="5">
                  <a:txBody>
                    <a:bodyPr/>
                    <a:lstStyle/>
                    <a:p>
                      <a:pPr marL="66675" algn="l">
                        <a:spcBef>
                          <a:spcPts val="5"/>
                        </a:spcBef>
                        <a:spcAft>
                          <a:spcPts val="0"/>
                        </a:spcAft>
                      </a:pPr>
                      <a:r>
                        <a:rPr lang="nl-NL" sz="1400" b="1" dirty="0">
                          <a:effectLst/>
                        </a:rPr>
                        <a:t>Blaffen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marL="66675" algn="just">
                        <a:spcBef>
                          <a:spcPts val="5"/>
                        </a:spcBef>
                        <a:spcAft>
                          <a:spcPts val="0"/>
                        </a:spcAft>
                      </a:pPr>
                      <a:r>
                        <a:rPr lang="nl-NL" sz="1400" dirty="0" smtClean="0">
                          <a:effectLst/>
                        </a:rPr>
                        <a:t>Aandacht-vragend</a:t>
                      </a:r>
                      <a:r>
                        <a:rPr lang="nl-NL" sz="1400" spc="-85" dirty="0" smtClean="0">
                          <a:effectLst/>
                        </a:rPr>
                        <a:t> </a:t>
                      </a:r>
                      <a:r>
                        <a:rPr lang="nl-NL" sz="1400" dirty="0">
                          <a:effectLst/>
                        </a:rPr>
                        <a:t>blaffen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194945" algn="just">
                        <a:lnSpc>
                          <a:spcPct val="98000"/>
                        </a:lnSpc>
                        <a:spcBef>
                          <a:spcPts val="15"/>
                        </a:spcBef>
                        <a:spcAft>
                          <a:spcPts val="0"/>
                        </a:spcAft>
                      </a:pPr>
                      <a:r>
                        <a:rPr lang="nl-NL" sz="1400">
                          <a:effectLst/>
                        </a:rPr>
                        <a:t>Hond wilt aandacht, kijkt om zich heen of er iemand luistert. Klinkt</a:t>
                      </a:r>
                      <a:r>
                        <a:rPr lang="nl-NL" sz="1400" spc="-135">
                          <a:effectLst/>
                        </a:rPr>
                        <a:t> </a:t>
                      </a:r>
                      <a:r>
                        <a:rPr lang="nl-NL" sz="1400">
                          <a:effectLst/>
                        </a:rPr>
                        <a:t>als een normale</a:t>
                      </a:r>
                      <a:r>
                        <a:rPr lang="nl-NL" sz="1400" spc="-60">
                          <a:effectLst/>
                        </a:rPr>
                        <a:t> </a:t>
                      </a:r>
                      <a:r>
                        <a:rPr lang="nl-NL" sz="1400">
                          <a:effectLst/>
                        </a:rPr>
                        <a:t>blaf.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001706547"/>
                  </a:ext>
                </a:extLst>
              </a:tr>
              <a:tr h="682839">
                <a:tc vMerge="1">
                  <a:txBody>
                    <a:bodyPr/>
                    <a:lstStyle/>
                    <a:p>
                      <a:endParaRPr lang="nl-NL"/>
                    </a:p>
                  </a:txBody>
                  <a:tcPr/>
                </a:tc>
                <a:tc>
                  <a:txBody>
                    <a:bodyPr/>
                    <a:lstStyle/>
                    <a:p>
                      <a:pPr marL="66675" algn="just">
                        <a:spcAft>
                          <a:spcPts val="0"/>
                        </a:spcAft>
                      </a:pPr>
                      <a:r>
                        <a:rPr lang="nl-NL" sz="1400" dirty="0">
                          <a:effectLst/>
                        </a:rPr>
                        <a:t>Frustratie</a:t>
                      </a:r>
                      <a:r>
                        <a:rPr lang="nl-NL" sz="1400" spc="-55" dirty="0">
                          <a:effectLst/>
                        </a:rPr>
                        <a:t> </a:t>
                      </a:r>
                      <a:r>
                        <a:rPr lang="nl-NL" sz="1400" dirty="0">
                          <a:effectLst/>
                        </a:rPr>
                        <a:t>blaffen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109855" algn="just">
                        <a:spcAft>
                          <a:spcPts val="0"/>
                        </a:spcAft>
                      </a:pPr>
                      <a:r>
                        <a:rPr lang="nl-NL" sz="1400">
                          <a:effectLst/>
                        </a:rPr>
                        <a:t>Vaak in combinatie met stereotiepgedrag zoals graven, likken, zichzelf bijten, achter eigen staart jagen en op een neer lopen. Komt vaak</a:t>
                      </a:r>
                      <a:r>
                        <a:rPr lang="nl-NL" sz="1400" spc="-140">
                          <a:effectLst/>
                        </a:rPr>
                        <a:t> </a:t>
                      </a:r>
                      <a:r>
                        <a:rPr lang="nl-NL" sz="1400">
                          <a:effectLst/>
                        </a:rPr>
                        <a:t>voort uit eenzaamheid of verveling. Klinkt als een zware, trage</a:t>
                      </a:r>
                      <a:r>
                        <a:rPr lang="nl-NL" sz="1400" spc="-140">
                          <a:effectLst/>
                        </a:rPr>
                        <a:t> </a:t>
                      </a:r>
                      <a:r>
                        <a:rPr lang="nl-NL" sz="1400">
                          <a:effectLst/>
                        </a:rPr>
                        <a:t>blaf.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033243135"/>
                  </a:ext>
                </a:extLst>
              </a:tr>
              <a:tr h="455226">
                <a:tc vMerge="1">
                  <a:txBody>
                    <a:bodyPr/>
                    <a:lstStyle/>
                    <a:p>
                      <a:endParaRPr lang="nl-NL"/>
                    </a:p>
                  </a:txBody>
                  <a:tcPr/>
                </a:tc>
                <a:tc>
                  <a:txBody>
                    <a:bodyPr/>
                    <a:lstStyle/>
                    <a:p>
                      <a:pPr marL="66675" algn="l">
                        <a:lnSpc>
                          <a:spcPts val="1320"/>
                        </a:lnSpc>
                        <a:spcAft>
                          <a:spcPts val="0"/>
                        </a:spcAft>
                      </a:pPr>
                      <a:r>
                        <a:rPr lang="nl-NL" sz="1400" dirty="0">
                          <a:effectLst/>
                        </a:rPr>
                        <a:t>Alarm of verdedigend</a:t>
                      </a:r>
                      <a:r>
                        <a:rPr lang="nl-NL" sz="1400" spc="-75" dirty="0">
                          <a:effectLst/>
                        </a:rPr>
                        <a:t> </a:t>
                      </a:r>
                      <a:r>
                        <a:rPr lang="nl-NL" sz="1400" dirty="0">
                          <a:effectLst/>
                        </a:rPr>
                        <a:t>blaffen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662305" algn="just">
                        <a:lnSpc>
                          <a:spcPct val="100000"/>
                        </a:lnSpc>
                        <a:spcAft>
                          <a:spcPts val="0"/>
                        </a:spcAft>
                      </a:pPr>
                      <a:r>
                        <a:rPr lang="nl-NL" sz="1400" dirty="0">
                          <a:effectLst/>
                        </a:rPr>
                        <a:t>Vaak is de hond bang. Klinkt als één hoge scherpe blaf vaak in combinatie met</a:t>
                      </a:r>
                      <a:r>
                        <a:rPr lang="nl-NL" sz="1400" spc="-45" dirty="0">
                          <a:effectLst/>
                        </a:rPr>
                        <a:t> </a:t>
                      </a:r>
                      <a:r>
                        <a:rPr lang="nl-NL" sz="1400" dirty="0">
                          <a:effectLst/>
                        </a:rPr>
                        <a:t>grommen.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867011175"/>
                  </a:ext>
                </a:extLst>
              </a:tr>
              <a:tr h="455226">
                <a:tc vMerge="1">
                  <a:txBody>
                    <a:bodyPr/>
                    <a:lstStyle/>
                    <a:p>
                      <a:endParaRPr lang="nl-NL"/>
                    </a:p>
                  </a:txBody>
                  <a:tcPr/>
                </a:tc>
                <a:tc>
                  <a:txBody>
                    <a:bodyPr/>
                    <a:lstStyle/>
                    <a:p>
                      <a:pPr marL="66675" algn="just">
                        <a:spcAft>
                          <a:spcPts val="0"/>
                        </a:spcAft>
                      </a:pPr>
                      <a:r>
                        <a:rPr lang="nl-NL" sz="1400" dirty="0">
                          <a:effectLst/>
                        </a:rPr>
                        <a:t>Opgewonden</a:t>
                      </a:r>
                      <a:r>
                        <a:rPr lang="nl-NL" sz="1400" spc="-60" dirty="0">
                          <a:effectLst/>
                        </a:rPr>
                        <a:t> </a:t>
                      </a:r>
                      <a:r>
                        <a:rPr lang="nl-NL" sz="1400" dirty="0">
                          <a:effectLst/>
                        </a:rPr>
                        <a:t>blaffen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236220" algn="just">
                        <a:spcAft>
                          <a:spcPts val="0"/>
                        </a:spcAft>
                      </a:pPr>
                      <a:r>
                        <a:rPr lang="nl-NL" sz="1400" dirty="0">
                          <a:effectLst/>
                        </a:rPr>
                        <a:t>De hond is opgewonden bijvoorbeeld als de baas thuis komt of als</a:t>
                      </a:r>
                      <a:r>
                        <a:rPr lang="nl-NL" sz="1400" spc="-165" dirty="0">
                          <a:effectLst/>
                        </a:rPr>
                        <a:t> </a:t>
                      </a:r>
                      <a:r>
                        <a:rPr lang="nl-NL" sz="1400" dirty="0">
                          <a:effectLst/>
                        </a:rPr>
                        <a:t>de hond uitgelaten wordt. Klinkt als ononderbroken, hoge blaf met een beetje gejank tussen</a:t>
                      </a:r>
                      <a:r>
                        <a:rPr lang="nl-NL" sz="1400" spc="-70" dirty="0">
                          <a:effectLst/>
                        </a:rPr>
                        <a:t> </a:t>
                      </a:r>
                      <a:r>
                        <a:rPr lang="nl-NL" sz="1400" dirty="0">
                          <a:effectLst/>
                        </a:rPr>
                        <a:t>door.</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116394404"/>
                  </a:ext>
                </a:extLst>
              </a:tr>
              <a:tr h="455226">
                <a:tc vMerge="1">
                  <a:txBody>
                    <a:bodyPr/>
                    <a:lstStyle/>
                    <a:p>
                      <a:endParaRPr lang="nl-NL"/>
                    </a:p>
                  </a:txBody>
                  <a:tcPr/>
                </a:tc>
                <a:tc>
                  <a:txBody>
                    <a:bodyPr/>
                    <a:lstStyle/>
                    <a:p>
                      <a:pPr marL="66675" algn="just">
                        <a:lnSpc>
                          <a:spcPts val="1325"/>
                        </a:lnSpc>
                        <a:spcAft>
                          <a:spcPts val="0"/>
                        </a:spcAft>
                      </a:pPr>
                      <a:r>
                        <a:rPr lang="nl-NL" sz="1400" dirty="0">
                          <a:effectLst/>
                        </a:rPr>
                        <a:t>Angst</a:t>
                      </a:r>
                      <a:r>
                        <a:rPr lang="nl-NL" sz="1400" spc="-65" dirty="0">
                          <a:effectLst/>
                        </a:rPr>
                        <a:t> </a:t>
                      </a:r>
                      <a:r>
                        <a:rPr lang="nl-NL" sz="1400" dirty="0">
                          <a:effectLst/>
                        </a:rPr>
                        <a:t>blaffen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132715" algn="just">
                        <a:lnSpc>
                          <a:spcPct val="100000"/>
                        </a:lnSpc>
                        <a:spcAft>
                          <a:spcPts val="0"/>
                        </a:spcAft>
                      </a:pPr>
                      <a:r>
                        <a:rPr lang="nl-NL" sz="1400">
                          <a:effectLst/>
                        </a:rPr>
                        <a:t>De hond is bang, ijsbeert, krabt aan de bodem, rent weg, etc. Deze blaf mag niet gestraft worden. Het klinkt als een hoge, hysterische blaf met gehuil.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71964997"/>
                  </a:ext>
                </a:extLst>
              </a:tr>
              <a:tr h="415897">
                <a:tc rowSpan="4">
                  <a:txBody>
                    <a:bodyPr/>
                    <a:lstStyle/>
                    <a:p>
                      <a:pPr marL="66675" algn="just">
                        <a:lnSpc>
                          <a:spcPts val="1300"/>
                        </a:lnSpc>
                        <a:spcAft>
                          <a:spcPts val="0"/>
                        </a:spcAft>
                      </a:pPr>
                      <a:r>
                        <a:rPr lang="nl-NL" sz="1400" b="1" dirty="0">
                          <a:effectLst/>
                        </a:rPr>
                        <a:t>Piepen/janken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66675" algn="just">
                        <a:lnSpc>
                          <a:spcPts val="1300"/>
                        </a:lnSpc>
                        <a:spcAft>
                          <a:spcPts val="0"/>
                        </a:spcAft>
                      </a:pPr>
                      <a:r>
                        <a:rPr lang="nl-NL" sz="1400" dirty="0">
                          <a:effectLst/>
                        </a:rPr>
                        <a:t>Pijn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algn="just">
                        <a:lnSpc>
                          <a:spcPts val="1300"/>
                        </a:lnSpc>
                        <a:spcAft>
                          <a:spcPts val="0"/>
                        </a:spcAft>
                      </a:pPr>
                      <a:r>
                        <a:rPr lang="nl-NL" sz="1400">
                          <a:effectLst/>
                        </a:rPr>
                        <a:t>Lichamelijke problemen, vaak liggend of</a:t>
                      </a:r>
                      <a:r>
                        <a:rPr lang="nl-NL" sz="1400" spc="-105">
                          <a:effectLst/>
                        </a:rPr>
                        <a:t> </a:t>
                      </a:r>
                      <a:r>
                        <a:rPr lang="nl-NL" sz="1400">
                          <a:effectLst/>
                        </a:rPr>
                        <a:t>wegkruipend.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150760532"/>
                  </a:ext>
                </a:extLst>
              </a:tr>
              <a:tr h="415897">
                <a:tc vMerge="1">
                  <a:txBody>
                    <a:bodyPr/>
                    <a:lstStyle/>
                    <a:p>
                      <a:endParaRPr lang="nl-NL"/>
                    </a:p>
                  </a:txBody>
                  <a:tcPr/>
                </a:tc>
                <a:tc>
                  <a:txBody>
                    <a:bodyPr/>
                    <a:lstStyle/>
                    <a:p>
                      <a:pPr marL="66675" algn="just">
                        <a:lnSpc>
                          <a:spcPts val="1325"/>
                        </a:lnSpc>
                        <a:spcAft>
                          <a:spcPts val="0"/>
                        </a:spcAft>
                      </a:pPr>
                      <a:r>
                        <a:rPr lang="nl-NL" sz="1400" dirty="0">
                          <a:effectLst/>
                        </a:rPr>
                        <a:t>Drang om te</a:t>
                      </a:r>
                      <a:r>
                        <a:rPr lang="nl-NL" sz="1400" spc="-40" dirty="0">
                          <a:effectLst/>
                        </a:rPr>
                        <a:t> </a:t>
                      </a:r>
                      <a:r>
                        <a:rPr lang="nl-NL" sz="1400" dirty="0">
                          <a:effectLst/>
                        </a:rPr>
                        <a:t>ontlasten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367665" algn="just">
                        <a:lnSpc>
                          <a:spcPct val="100000"/>
                        </a:lnSpc>
                        <a:spcAft>
                          <a:spcPts val="0"/>
                        </a:spcAft>
                      </a:pPr>
                      <a:r>
                        <a:rPr lang="nl-NL" sz="1400">
                          <a:effectLst/>
                        </a:rPr>
                        <a:t>Een zindelijke hond raakt gefrustreerd als hij niet zijn behoefte</a:t>
                      </a:r>
                      <a:r>
                        <a:rPr lang="nl-NL" sz="1400" spc="-120">
                          <a:effectLst/>
                        </a:rPr>
                        <a:t> </a:t>
                      </a:r>
                      <a:r>
                        <a:rPr lang="nl-NL" sz="1400">
                          <a:effectLst/>
                        </a:rPr>
                        <a:t>kan doen.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32962793"/>
                  </a:ext>
                </a:extLst>
              </a:tr>
              <a:tr h="415897">
                <a:tc vMerge="1">
                  <a:txBody>
                    <a:bodyPr/>
                    <a:lstStyle/>
                    <a:p>
                      <a:endParaRPr lang="nl-NL"/>
                    </a:p>
                  </a:txBody>
                  <a:tcPr/>
                </a:tc>
                <a:tc>
                  <a:txBody>
                    <a:bodyPr/>
                    <a:lstStyle/>
                    <a:p>
                      <a:pPr marL="66675" algn="just">
                        <a:lnSpc>
                          <a:spcPts val="1300"/>
                        </a:lnSpc>
                        <a:spcAft>
                          <a:spcPts val="0"/>
                        </a:spcAft>
                      </a:pPr>
                      <a:r>
                        <a:rPr lang="nl-NL" sz="1400" dirty="0">
                          <a:effectLst/>
                        </a:rPr>
                        <a:t>Onderdanigheid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66675" marR="371475" algn="just">
                        <a:lnSpc>
                          <a:spcPct val="100000"/>
                        </a:lnSpc>
                        <a:spcAft>
                          <a:spcPts val="0"/>
                        </a:spcAft>
                      </a:pPr>
                      <a:r>
                        <a:rPr lang="nl-NL" sz="1400">
                          <a:effectLst/>
                        </a:rPr>
                        <a:t>De hond geeft in een roedel aan niet de baas te hoeven zijn, vormt geen</a:t>
                      </a:r>
                      <a:r>
                        <a:rPr lang="nl-NL" sz="1400" spc="-15">
                          <a:effectLst/>
                        </a:rPr>
                        <a:t> </a:t>
                      </a:r>
                      <a:r>
                        <a:rPr lang="nl-NL" sz="1400">
                          <a:effectLst/>
                        </a:rPr>
                        <a:t>bedreiging.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067211401"/>
                  </a:ext>
                </a:extLst>
              </a:tr>
              <a:tr h="455226">
                <a:tc vMerge="1">
                  <a:txBody>
                    <a:bodyPr/>
                    <a:lstStyle/>
                    <a:p>
                      <a:endParaRPr lang="nl-NL"/>
                    </a:p>
                  </a:txBody>
                  <a:tcPr/>
                </a:tc>
                <a:tc>
                  <a:txBody>
                    <a:bodyPr/>
                    <a:lstStyle/>
                    <a:p>
                      <a:pPr marL="66675" algn="just">
                        <a:lnSpc>
                          <a:spcPts val="1325"/>
                        </a:lnSpc>
                        <a:spcAft>
                          <a:spcPts val="0"/>
                        </a:spcAft>
                      </a:pPr>
                      <a:r>
                        <a:rPr lang="nl-NL" sz="1400" dirty="0">
                          <a:effectLst/>
                        </a:rPr>
                        <a:t>Emotionele</a:t>
                      </a:r>
                      <a:r>
                        <a:rPr lang="nl-NL" sz="1400" spc="-50" dirty="0">
                          <a:effectLst/>
                        </a:rPr>
                        <a:t> </a:t>
                      </a:r>
                      <a:r>
                        <a:rPr lang="nl-NL" sz="1400" dirty="0">
                          <a:effectLst/>
                        </a:rPr>
                        <a:t>toestand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66675" marR="739140" algn="just">
                        <a:lnSpc>
                          <a:spcPct val="100000"/>
                        </a:lnSpc>
                        <a:spcAft>
                          <a:spcPts val="0"/>
                        </a:spcAft>
                      </a:pPr>
                      <a:r>
                        <a:rPr lang="nl-NL" sz="1400" dirty="0">
                          <a:effectLst/>
                        </a:rPr>
                        <a:t>Kunnen angstig, bezorgd, blij, etc. zijn. In combinatie met</a:t>
                      </a:r>
                      <a:r>
                        <a:rPr lang="nl-NL" sz="1400" spc="-100" dirty="0">
                          <a:effectLst/>
                        </a:rPr>
                        <a:t> </a:t>
                      </a:r>
                      <a:r>
                        <a:rPr lang="nl-NL" sz="1400" dirty="0">
                          <a:effectLst/>
                        </a:rPr>
                        <a:t>de lichaamstaal is te zien hoe de hond zich</a:t>
                      </a:r>
                      <a:r>
                        <a:rPr lang="nl-NL" sz="1400" spc="-85" dirty="0">
                          <a:effectLst/>
                        </a:rPr>
                        <a:t> </a:t>
                      </a:r>
                      <a:r>
                        <a:rPr lang="nl-NL" sz="1400" dirty="0">
                          <a:effectLst/>
                        </a:rPr>
                        <a:t>voelt.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0147717"/>
                  </a:ext>
                </a:extLst>
              </a:tr>
              <a:tr h="384049">
                <a:tc>
                  <a:txBody>
                    <a:bodyPr/>
                    <a:lstStyle/>
                    <a:p>
                      <a:pPr marL="66675" algn="just">
                        <a:lnSpc>
                          <a:spcPts val="1300"/>
                        </a:lnSpc>
                        <a:spcAft>
                          <a:spcPts val="0"/>
                        </a:spcAft>
                      </a:pPr>
                      <a:r>
                        <a:rPr lang="nl-NL" sz="1400" b="1" dirty="0">
                          <a:effectLst/>
                        </a:rPr>
                        <a:t>Grommen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just">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66675" algn="just">
                        <a:lnSpc>
                          <a:spcPts val="1300"/>
                        </a:lnSpc>
                        <a:spcAft>
                          <a:spcPts val="0"/>
                        </a:spcAft>
                      </a:pPr>
                      <a:r>
                        <a:rPr lang="nl-NL" sz="1400" dirty="0">
                          <a:effectLst/>
                        </a:rPr>
                        <a:t>Waarschuwen en conflicten</a:t>
                      </a:r>
                      <a:r>
                        <a:rPr lang="nl-NL" sz="1400" spc="-85" dirty="0">
                          <a:effectLst/>
                        </a:rPr>
                        <a:t> </a:t>
                      </a:r>
                      <a:r>
                        <a:rPr lang="nl-NL" sz="1400" dirty="0">
                          <a:effectLst/>
                        </a:rPr>
                        <a:t>voorkomen</a:t>
                      </a:r>
                      <a:r>
                        <a:rPr lang="nl-NL" sz="1400" dirty="0" smtClean="0">
                          <a:effectLst/>
                        </a:rPr>
                        <a: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43993341"/>
                  </a:ext>
                </a:extLst>
              </a:tr>
            </a:tbl>
          </a:graphicData>
        </a:graphic>
      </p:graphicFrame>
    </p:spTree>
    <p:extLst>
      <p:ext uri="{BB962C8B-B14F-4D97-AF65-F5344CB8AC3E}">
        <p14:creationId xmlns:p14="http://schemas.microsoft.com/office/powerpoint/2010/main" val="2355609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9269" y="198123"/>
            <a:ext cx="9875520" cy="1356360"/>
          </a:xfrm>
        </p:spPr>
        <p:txBody>
          <a:bodyPr/>
          <a:lstStyle/>
          <a:p>
            <a:r>
              <a:rPr lang="nl-NL" b="1" dirty="0" smtClean="0">
                <a:solidFill>
                  <a:schemeClr val="tx2"/>
                </a:solidFill>
              </a:rPr>
              <a:t>Signalen bij de hond</a:t>
            </a:r>
            <a:endParaRPr lang="nl-NL" b="1" dirty="0">
              <a:solidFill>
                <a:schemeClr val="tx2"/>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627504"/>
              </p:ext>
            </p:extLst>
          </p:nvPr>
        </p:nvGraphicFramePr>
        <p:xfrm>
          <a:off x="526869" y="834689"/>
          <a:ext cx="10894422" cy="6023311"/>
        </p:xfrm>
        <a:graphic>
          <a:graphicData uri="http://schemas.openxmlformats.org/drawingml/2006/table">
            <a:tbl>
              <a:tblPr firstRow="1" firstCol="1" lastRow="1" lastCol="1" bandRow="1" bandCol="1">
                <a:tableStyleId>{69012ECD-51FC-41F1-AA8D-1B2483CD663E}</a:tableStyleId>
              </a:tblPr>
              <a:tblGrid>
                <a:gridCol w="986305">
                  <a:extLst>
                    <a:ext uri="{9D8B030D-6E8A-4147-A177-3AD203B41FA5}">
                      <a16:colId xmlns:a16="http://schemas.microsoft.com/office/drawing/2014/main" val="4282308481"/>
                    </a:ext>
                  </a:extLst>
                </a:gridCol>
                <a:gridCol w="3637946">
                  <a:extLst>
                    <a:ext uri="{9D8B030D-6E8A-4147-A177-3AD203B41FA5}">
                      <a16:colId xmlns:a16="http://schemas.microsoft.com/office/drawing/2014/main" val="633550318"/>
                    </a:ext>
                  </a:extLst>
                </a:gridCol>
                <a:gridCol w="6270171">
                  <a:extLst>
                    <a:ext uri="{9D8B030D-6E8A-4147-A177-3AD203B41FA5}">
                      <a16:colId xmlns:a16="http://schemas.microsoft.com/office/drawing/2014/main" val="1567956720"/>
                    </a:ext>
                  </a:extLst>
                </a:gridCol>
              </a:tblGrid>
              <a:tr h="192914">
                <a:tc>
                  <a:txBody>
                    <a:bodyPr/>
                    <a:lstStyle/>
                    <a:p>
                      <a:pPr>
                        <a:spcAft>
                          <a:spcPts val="0"/>
                        </a:spcAft>
                      </a:pPr>
                      <a:r>
                        <a:rPr lang="nl-NL" sz="1300" b="1" dirty="0">
                          <a:effectLst/>
                        </a:rPr>
                        <a:t>Soort</a:t>
                      </a:r>
                      <a:r>
                        <a:rPr lang="nl-NL" sz="1300" b="1" spc="-20" dirty="0">
                          <a:effectLst/>
                        </a:rPr>
                        <a:t> </a:t>
                      </a:r>
                      <a:r>
                        <a:rPr lang="nl-NL" sz="1300" b="1" dirty="0">
                          <a:effectLst/>
                        </a:rPr>
                        <a:t>signaal</a:t>
                      </a: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1" dirty="0">
                          <a:effectLst/>
                        </a:rPr>
                        <a:t>Soorten</a:t>
                      </a: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1" dirty="0">
                          <a:effectLst/>
                        </a:rPr>
                        <a:t>Betekenis</a:t>
                      </a: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34330209"/>
                  </a:ext>
                </a:extLst>
              </a:tr>
              <a:tr h="192914">
                <a:tc rowSpan="5">
                  <a:txBody>
                    <a:bodyPr/>
                    <a:lstStyle/>
                    <a:p>
                      <a:pPr>
                        <a:spcAft>
                          <a:spcPts val="0"/>
                        </a:spcAft>
                      </a:pPr>
                      <a:r>
                        <a:rPr lang="nl-NL" sz="1300" b="1">
                          <a:effectLst/>
                        </a:rPr>
                        <a:t>Kwispelen</a:t>
                      </a:r>
                      <a:endParaRPr lang="nl-NL" sz="13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dirty="0">
                          <a:effectLst/>
                        </a:rPr>
                        <a:t>Brede waaier</a:t>
                      </a:r>
                      <a:r>
                        <a:rPr lang="nl-NL" sz="1300" b="0" spc="-50" dirty="0">
                          <a:effectLst/>
                        </a:rPr>
                        <a:t> </a:t>
                      </a:r>
                      <a:r>
                        <a:rPr lang="nl-NL" sz="1300" b="0" dirty="0">
                          <a:effectLst/>
                        </a:rPr>
                        <a:t>kwispel</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Vriendschappelijk</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9389271"/>
                  </a:ext>
                </a:extLst>
              </a:tr>
              <a:tr h="192914">
                <a:tc vMerge="1">
                  <a:txBody>
                    <a:bodyPr/>
                    <a:lstStyle/>
                    <a:p>
                      <a:endParaRPr lang="nl-NL"/>
                    </a:p>
                  </a:txBody>
                  <a:tcPr/>
                </a:tc>
                <a:tc>
                  <a:txBody>
                    <a:bodyPr/>
                    <a:lstStyle/>
                    <a:p>
                      <a:pPr>
                        <a:spcAft>
                          <a:spcPts val="0"/>
                        </a:spcAft>
                      </a:pPr>
                      <a:r>
                        <a:rPr lang="nl-NL" sz="1300" b="0" dirty="0">
                          <a:effectLst/>
                        </a:rPr>
                        <a:t>Zwabber</a:t>
                      </a:r>
                      <a:r>
                        <a:rPr lang="nl-NL" sz="1300" b="0" spc="-75" dirty="0">
                          <a:effectLst/>
                        </a:rPr>
                        <a:t> </a:t>
                      </a:r>
                      <a:r>
                        <a:rPr lang="nl-NL" sz="1300" b="0" dirty="0">
                          <a:effectLst/>
                        </a:rPr>
                        <a:t>kwispel</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Vriendschappelijk en</a:t>
                      </a:r>
                      <a:r>
                        <a:rPr lang="nl-NL" sz="1300" b="0" spc="-75">
                          <a:effectLst/>
                        </a:rPr>
                        <a:t> </a:t>
                      </a:r>
                      <a:r>
                        <a:rPr lang="nl-NL" sz="1300" b="0">
                          <a:effectLst/>
                        </a:rPr>
                        <a:t>kalmerend</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0916408"/>
                  </a:ext>
                </a:extLst>
              </a:tr>
              <a:tr h="199019">
                <a:tc vMerge="1">
                  <a:txBody>
                    <a:bodyPr/>
                    <a:lstStyle/>
                    <a:p>
                      <a:endParaRPr lang="nl-NL"/>
                    </a:p>
                  </a:txBody>
                  <a:tcPr/>
                </a:tc>
                <a:tc>
                  <a:txBody>
                    <a:bodyPr/>
                    <a:lstStyle/>
                    <a:p>
                      <a:pPr>
                        <a:spcAft>
                          <a:spcPts val="0"/>
                        </a:spcAft>
                      </a:pPr>
                      <a:r>
                        <a:rPr lang="nl-NL" sz="1300" b="0">
                          <a:effectLst/>
                        </a:rPr>
                        <a:t>Lage kwispel (alleen</a:t>
                      </a:r>
                      <a:r>
                        <a:rPr lang="nl-NL" sz="1300" b="0" spc="-85">
                          <a:effectLst/>
                        </a:rPr>
                        <a:t> </a:t>
                      </a:r>
                      <a:r>
                        <a:rPr lang="nl-NL" sz="1300" b="0">
                          <a:effectLst/>
                        </a:rPr>
                        <a:t>staarpunt beweegt)</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Vriendschappelijk, kalmerend en</a:t>
                      </a:r>
                      <a:r>
                        <a:rPr lang="nl-NL" sz="1300" b="0" spc="-110">
                          <a:effectLst/>
                        </a:rPr>
                        <a:t> </a:t>
                      </a:r>
                      <a:r>
                        <a:rPr lang="nl-NL" sz="1300" b="0">
                          <a:effectLst/>
                        </a:rPr>
                        <a:t>onderdanig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86113030"/>
                  </a:ext>
                </a:extLst>
              </a:tr>
              <a:tr h="192914">
                <a:tc vMerge="1">
                  <a:txBody>
                    <a:bodyPr/>
                    <a:lstStyle/>
                    <a:p>
                      <a:endParaRPr lang="nl-NL"/>
                    </a:p>
                  </a:txBody>
                  <a:tcPr/>
                </a:tc>
                <a:tc>
                  <a:txBody>
                    <a:bodyPr/>
                    <a:lstStyle/>
                    <a:p>
                      <a:pPr>
                        <a:spcAft>
                          <a:spcPts val="0"/>
                        </a:spcAft>
                      </a:pPr>
                      <a:r>
                        <a:rPr lang="nl-NL" sz="1300" b="0">
                          <a:effectLst/>
                        </a:rPr>
                        <a:t>Propeller kwispel (draait</a:t>
                      </a:r>
                      <a:r>
                        <a:rPr lang="nl-NL" sz="1300" b="0" spc="-65">
                          <a:effectLst/>
                        </a:rPr>
                        <a:t> </a:t>
                      </a:r>
                      <a:r>
                        <a:rPr lang="nl-NL" sz="1300" b="0">
                          <a:effectLst/>
                        </a:rPr>
                        <a:t>van boven naar</a:t>
                      </a:r>
                      <a:r>
                        <a:rPr lang="nl-NL" sz="1300" b="0" spc="-80">
                          <a:effectLst/>
                        </a:rPr>
                        <a:t> </a:t>
                      </a:r>
                      <a:r>
                        <a:rPr lang="nl-NL" sz="1300" b="0">
                          <a:effectLst/>
                        </a:rPr>
                        <a:t>beneden)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dirty="0" smtClean="0">
                          <a:effectLst/>
                        </a:rPr>
                        <a:t>Onzeker </a:t>
                      </a:r>
                      <a:r>
                        <a:rPr lang="nl-NL" sz="1300" b="0" dirty="0">
                          <a:effectLst/>
                        </a:rPr>
                        <a:t>(dominant of onderdanig) en kan duiden op</a:t>
                      </a:r>
                      <a:r>
                        <a:rPr lang="nl-NL" sz="1300" b="0" spc="-125" dirty="0">
                          <a:effectLst/>
                        </a:rPr>
                        <a:t> </a:t>
                      </a:r>
                      <a:r>
                        <a:rPr lang="nl-NL" sz="1300" b="0" dirty="0">
                          <a:effectLst/>
                        </a:rPr>
                        <a:t>stress</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7505372"/>
                  </a:ext>
                </a:extLst>
              </a:tr>
              <a:tr h="192914">
                <a:tc vMerge="1">
                  <a:txBody>
                    <a:bodyPr/>
                    <a:lstStyle/>
                    <a:p>
                      <a:endParaRPr lang="nl-NL"/>
                    </a:p>
                  </a:txBody>
                  <a:tcPr/>
                </a:tc>
                <a:tc>
                  <a:txBody>
                    <a:bodyPr/>
                    <a:lstStyle/>
                    <a:p>
                      <a:pPr>
                        <a:spcAft>
                          <a:spcPts val="0"/>
                        </a:spcAft>
                      </a:pPr>
                      <a:r>
                        <a:rPr lang="nl-NL" sz="1300" b="0">
                          <a:effectLst/>
                        </a:rPr>
                        <a:t>Stijve, hoge kwispel</a:t>
                      </a:r>
                      <a:r>
                        <a:rPr lang="nl-NL" sz="1300" b="0" spc="-65">
                          <a:effectLst/>
                        </a:rPr>
                        <a:t> </a:t>
                      </a:r>
                      <a:r>
                        <a:rPr lang="nl-NL" sz="1300" b="0">
                          <a:effectLst/>
                        </a:rPr>
                        <a:t>(korte beweging en licht</a:t>
                      </a:r>
                      <a:r>
                        <a:rPr lang="nl-NL" sz="1300" b="0" spc="-60">
                          <a:effectLst/>
                        </a:rPr>
                        <a:t> </a:t>
                      </a:r>
                      <a:r>
                        <a:rPr lang="nl-NL" sz="1300" b="0">
                          <a:effectLst/>
                        </a:rPr>
                        <a:t>trillend)</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Dominant of</a:t>
                      </a:r>
                      <a:r>
                        <a:rPr lang="nl-NL" sz="1300" b="0" spc="-45">
                          <a:effectLst/>
                        </a:rPr>
                        <a:t> </a:t>
                      </a:r>
                      <a:r>
                        <a:rPr lang="nl-NL" sz="1300" b="0">
                          <a:effectLst/>
                        </a:rPr>
                        <a:t>agressief</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9511212"/>
                  </a:ext>
                </a:extLst>
              </a:tr>
              <a:tr h="192914">
                <a:tc rowSpan="9">
                  <a:txBody>
                    <a:bodyPr/>
                    <a:lstStyle/>
                    <a:p>
                      <a:pPr>
                        <a:spcAft>
                          <a:spcPts val="0"/>
                        </a:spcAft>
                      </a:pPr>
                      <a:r>
                        <a:rPr lang="nl-NL" sz="1300" b="1" dirty="0">
                          <a:effectLst/>
                        </a:rPr>
                        <a:t>Stress</a:t>
                      </a: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solidFill>
                      <a:prstDash val="solid"/>
                      <a:round/>
                      <a:headEnd type="none" w="med" len="med"/>
                      <a:tailEnd type="none" w="med" len="med"/>
                    </a:lnB>
                  </a:tcPr>
                </a:tc>
                <a:tc>
                  <a:txBody>
                    <a:bodyPr/>
                    <a:lstStyle/>
                    <a:p>
                      <a:pPr>
                        <a:spcAft>
                          <a:spcPts val="0"/>
                        </a:spcAft>
                      </a:pPr>
                      <a:r>
                        <a:rPr lang="nl-NL" sz="1300" b="0" dirty="0">
                          <a:effectLst/>
                        </a:rPr>
                        <a:t>Wegkijken</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Durft niet te kijken naar wat hij eng</a:t>
                      </a:r>
                      <a:r>
                        <a:rPr lang="nl-NL" sz="1300" b="0" spc="-80">
                          <a:effectLst/>
                        </a:rPr>
                        <a:t> </a:t>
                      </a:r>
                      <a:r>
                        <a:rPr lang="nl-NL" sz="1300" b="0">
                          <a:effectLst/>
                        </a:rPr>
                        <a:t>vind</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8644051"/>
                  </a:ext>
                </a:extLst>
              </a:tr>
              <a:tr h="36120">
                <a:tc vMerge="1">
                  <a:txBody>
                    <a:bodyPr/>
                    <a:lstStyle/>
                    <a:p>
                      <a:endParaRPr lang="nl-NL"/>
                    </a:p>
                  </a:txBody>
                  <a:tcPr/>
                </a:tc>
                <a:tc>
                  <a:txBody>
                    <a:bodyPr/>
                    <a:lstStyle/>
                    <a:p>
                      <a:pPr>
                        <a:spcAft>
                          <a:spcPts val="0"/>
                        </a:spcAft>
                      </a:pPr>
                      <a:r>
                        <a:rPr lang="nl-NL" sz="1300" b="0">
                          <a:effectLst/>
                        </a:rPr>
                        <a:t>Pootje</a:t>
                      </a:r>
                      <a:r>
                        <a:rPr lang="nl-NL" sz="1300" b="0" spc="-30">
                          <a:effectLst/>
                        </a:rPr>
                        <a:t> </a:t>
                      </a:r>
                      <a:r>
                        <a:rPr lang="nl-NL" sz="1300" b="0">
                          <a:effectLst/>
                        </a:rPr>
                        <a:t>heffen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dirty="0">
                          <a:effectLst/>
                        </a:rPr>
                        <a:t>Eén van de voorpootjes wordt omhoog gehouden zodat de</a:t>
                      </a:r>
                      <a:r>
                        <a:rPr lang="nl-NL" sz="1300" b="0" spc="-115" dirty="0">
                          <a:effectLst/>
                        </a:rPr>
                        <a:t> </a:t>
                      </a:r>
                      <a:r>
                        <a:rPr lang="nl-NL" sz="1300" b="0" dirty="0">
                          <a:effectLst/>
                        </a:rPr>
                        <a:t>hond makkelijk weg kan</a:t>
                      </a:r>
                      <a:r>
                        <a:rPr lang="nl-NL" sz="1300" b="0" spc="-45" dirty="0">
                          <a:effectLst/>
                        </a:rPr>
                        <a:t> </a:t>
                      </a:r>
                      <a:r>
                        <a:rPr lang="nl-NL" sz="1300" b="0" dirty="0">
                          <a:effectLst/>
                        </a:rPr>
                        <a:t>lopen</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61874242"/>
                  </a:ext>
                </a:extLst>
              </a:tr>
              <a:tr h="192914">
                <a:tc vMerge="1">
                  <a:txBody>
                    <a:bodyPr/>
                    <a:lstStyle/>
                    <a:p>
                      <a:endParaRPr lang="nl-NL"/>
                    </a:p>
                  </a:txBody>
                  <a:tcPr/>
                </a:tc>
                <a:tc>
                  <a:txBody>
                    <a:bodyPr/>
                    <a:lstStyle/>
                    <a:p>
                      <a:pPr>
                        <a:spcAft>
                          <a:spcPts val="0"/>
                        </a:spcAft>
                      </a:pPr>
                      <a:r>
                        <a:rPr lang="nl-NL" sz="1300" b="0">
                          <a:effectLst/>
                        </a:rPr>
                        <a:t>Bek</a:t>
                      </a:r>
                      <a:r>
                        <a:rPr lang="nl-NL" sz="1300" b="0" spc="-20">
                          <a:effectLst/>
                        </a:rPr>
                        <a:t> </a:t>
                      </a:r>
                      <a:r>
                        <a:rPr lang="nl-NL" sz="1300" b="0">
                          <a:effectLst/>
                        </a:rPr>
                        <a:t>aflikken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Met de tong likt de hond zijn bek</a:t>
                      </a:r>
                      <a:r>
                        <a:rPr lang="nl-NL" sz="1300" b="0" spc="-55">
                          <a:effectLst/>
                        </a:rPr>
                        <a:t> </a:t>
                      </a:r>
                      <a:r>
                        <a:rPr lang="nl-NL" sz="1300" b="0">
                          <a:effectLst/>
                        </a:rPr>
                        <a:t>af</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34543569"/>
                  </a:ext>
                </a:extLst>
              </a:tr>
              <a:tr h="123206">
                <a:tc vMerge="1">
                  <a:txBody>
                    <a:bodyPr/>
                    <a:lstStyle/>
                    <a:p>
                      <a:endParaRPr lang="nl-NL"/>
                    </a:p>
                  </a:txBody>
                  <a:tcPr/>
                </a:tc>
                <a:tc>
                  <a:txBody>
                    <a:bodyPr/>
                    <a:lstStyle/>
                    <a:p>
                      <a:pPr>
                        <a:spcAft>
                          <a:spcPts val="0"/>
                        </a:spcAft>
                      </a:pPr>
                      <a:r>
                        <a:rPr lang="nl-NL" sz="1300" b="0">
                          <a:effectLst/>
                        </a:rPr>
                        <a:t>Hijgen/kwijlen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dirty="0">
                          <a:effectLst/>
                        </a:rPr>
                        <a:t>Door de zenuwen krijgt de hond het warm hierdoor gaat hij hijgen en soms ook</a:t>
                      </a:r>
                      <a:r>
                        <a:rPr lang="nl-NL" sz="1300" b="0" spc="-30" dirty="0">
                          <a:effectLst/>
                        </a:rPr>
                        <a:t> </a:t>
                      </a:r>
                      <a:r>
                        <a:rPr lang="nl-NL" sz="1300" b="0" dirty="0">
                          <a:effectLst/>
                        </a:rPr>
                        <a:t>kwijlen</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0372824"/>
                  </a:ext>
                </a:extLst>
              </a:tr>
              <a:tr h="192914">
                <a:tc vMerge="1">
                  <a:txBody>
                    <a:bodyPr/>
                    <a:lstStyle/>
                    <a:p>
                      <a:endParaRPr lang="nl-NL"/>
                    </a:p>
                  </a:txBody>
                  <a:tcPr/>
                </a:tc>
                <a:tc>
                  <a:txBody>
                    <a:bodyPr/>
                    <a:lstStyle/>
                    <a:p>
                      <a:pPr>
                        <a:spcAft>
                          <a:spcPts val="0"/>
                        </a:spcAft>
                      </a:pPr>
                      <a:r>
                        <a:rPr lang="nl-NL" sz="1300" b="0">
                          <a:effectLst/>
                        </a:rPr>
                        <a:t>Zichtbaar</a:t>
                      </a:r>
                      <a:r>
                        <a:rPr lang="nl-NL" sz="1300" b="0" spc="-40">
                          <a:effectLst/>
                        </a:rPr>
                        <a:t> </a:t>
                      </a:r>
                      <a:r>
                        <a:rPr lang="nl-NL" sz="1300" b="0">
                          <a:effectLst/>
                        </a:rPr>
                        <a:t>oogwit</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Door de angst kijkt de hond uit zijn ooghoeken waardoor veel oogwit te zien</a:t>
                      </a:r>
                      <a:r>
                        <a:rPr lang="nl-NL" sz="1300" b="0" spc="-15">
                          <a:effectLst/>
                        </a:rPr>
                        <a:t> </a:t>
                      </a:r>
                      <a:r>
                        <a:rPr lang="nl-NL" sz="1300" b="0">
                          <a:effectLst/>
                        </a:rPr>
                        <a:t>is</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0434295"/>
                  </a:ext>
                </a:extLst>
              </a:tr>
              <a:tr h="192914">
                <a:tc vMerge="1">
                  <a:txBody>
                    <a:bodyPr/>
                    <a:lstStyle/>
                    <a:p>
                      <a:endParaRPr lang="nl-NL"/>
                    </a:p>
                  </a:txBody>
                  <a:tcPr/>
                </a:tc>
                <a:tc>
                  <a:txBody>
                    <a:bodyPr/>
                    <a:lstStyle/>
                    <a:p>
                      <a:pPr>
                        <a:spcAft>
                          <a:spcPts val="0"/>
                        </a:spcAft>
                      </a:pPr>
                      <a:r>
                        <a:rPr lang="nl-NL" sz="1300" b="0">
                          <a:effectLst/>
                        </a:rPr>
                        <a:t>Gapen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Door de spanning kan de hond</a:t>
                      </a:r>
                      <a:r>
                        <a:rPr lang="nl-NL" sz="1300" b="0" spc="-85">
                          <a:effectLst/>
                        </a:rPr>
                        <a:t> </a:t>
                      </a:r>
                      <a:r>
                        <a:rPr lang="nl-NL" sz="1300" b="0">
                          <a:effectLst/>
                        </a:rPr>
                        <a:t>gapen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70021042"/>
                  </a:ext>
                </a:extLst>
              </a:tr>
              <a:tr h="385827">
                <a:tc vMerge="1">
                  <a:txBody>
                    <a:bodyPr/>
                    <a:lstStyle/>
                    <a:p>
                      <a:endParaRPr lang="nl-NL"/>
                    </a:p>
                  </a:txBody>
                  <a:tcPr/>
                </a:tc>
                <a:tc>
                  <a:txBody>
                    <a:bodyPr/>
                    <a:lstStyle/>
                    <a:p>
                      <a:pPr>
                        <a:spcAft>
                          <a:spcPts val="0"/>
                        </a:spcAft>
                      </a:pPr>
                      <a:r>
                        <a:rPr lang="nl-NL" sz="1300" b="0">
                          <a:effectLst/>
                        </a:rPr>
                        <a:t>Uitschudden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Na een angstige ervaring kan de hond zich uitschudden hierdoor</a:t>
                      </a:r>
                      <a:r>
                        <a:rPr lang="nl-NL" sz="1300" b="0" spc="-120">
                          <a:effectLst/>
                        </a:rPr>
                        <a:t> </a:t>
                      </a:r>
                      <a:r>
                        <a:rPr lang="nl-NL" sz="1300" b="0">
                          <a:effectLst/>
                        </a:rPr>
                        <a:t>komen de spieren weer wat</a:t>
                      </a:r>
                      <a:r>
                        <a:rPr lang="nl-NL" sz="1300" b="0" spc="-55">
                          <a:effectLst/>
                        </a:rPr>
                        <a:t> </a:t>
                      </a:r>
                      <a:r>
                        <a:rPr lang="nl-NL" sz="1300" b="0">
                          <a:effectLst/>
                        </a:rPr>
                        <a:t>los</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47759653"/>
                  </a:ext>
                </a:extLst>
              </a:tr>
              <a:tr h="192914">
                <a:tc vMerge="1">
                  <a:txBody>
                    <a:bodyPr/>
                    <a:lstStyle/>
                    <a:p>
                      <a:endParaRPr lang="nl-NL"/>
                    </a:p>
                  </a:txBody>
                  <a:tcPr/>
                </a:tc>
                <a:tc>
                  <a:txBody>
                    <a:bodyPr/>
                    <a:lstStyle/>
                    <a:p>
                      <a:pPr>
                        <a:spcAft>
                          <a:spcPts val="0"/>
                        </a:spcAft>
                      </a:pPr>
                      <a:r>
                        <a:rPr lang="nl-NL" sz="1300" b="0">
                          <a:effectLst/>
                        </a:rPr>
                        <a:t>Trillen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Een hond kan trillen van</a:t>
                      </a:r>
                      <a:r>
                        <a:rPr lang="nl-NL" sz="1300" b="0" spc="-55">
                          <a:effectLst/>
                        </a:rPr>
                        <a:t> </a:t>
                      </a:r>
                      <a:r>
                        <a:rPr lang="nl-NL" sz="1300" b="0">
                          <a:effectLst/>
                        </a:rPr>
                        <a:t>angst</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7401049"/>
                  </a:ext>
                </a:extLst>
              </a:tr>
              <a:tr h="192914">
                <a:tc vMerge="1">
                  <a:txBody>
                    <a:bodyPr/>
                    <a:lstStyle/>
                    <a:p>
                      <a:endParaRPr lang="nl-NL"/>
                    </a:p>
                  </a:txBody>
                  <a:tcPr/>
                </a:tc>
                <a:tc>
                  <a:txBody>
                    <a:bodyPr/>
                    <a:lstStyle/>
                    <a:p>
                      <a:pPr>
                        <a:spcAft>
                          <a:spcPts val="0"/>
                        </a:spcAft>
                      </a:pPr>
                      <a:r>
                        <a:rPr lang="nl-NL" sz="1300" b="0">
                          <a:effectLst/>
                        </a:rPr>
                        <a:t>Hoog</a:t>
                      </a:r>
                      <a:r>
                        <a:rPr lang="nl-NL" sz="1300" b="0" spc="-30">
                          <a:effectLst/>
                        </a:rPr>
                        <a:t> </a:t>
                      </a:r>
                      <a:r>
                        <a:rPr lang="nl-NL" sz="1300" b="0">
                          <a:effectLst/>
                        </a:rPr>
                        <a:t>blaffen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300" b="0">
                          <a:effectLst/>
                        </a:rPr>
                        <a:t>Door angst, zenuwen of opwinding kan de hond hoog gaan</a:t>
                      </a:r>
                      <a:r>
                        <a:rPr lang="nl-NL" sz="1300" b="0" spc="-145">
                          <a:effectLst/>
                        </a:rPr>
                        <a:t> </a:t>
                      </a:r>
                      <a:r>
                        <a:rPr lang="nl-NL" sz="1300" b="0">
                          <a:effectLst/>
                        </a:rPr>
                        <a:t>blaffen.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00545370"/>
                  </a:ext>
                </a:extLst>
              </a:tr>
              <a:tr h="192914">
                <a:tc rowSpan="10">
                  <a:txBody>
                    <a:bodyPr/>
                    <a:lstStyle/>
                    <a:p>
                      <a:pPr>
                        <a:spcAft>
                          <a:spcPts val="0"/>
                        </a:spcAft>
                      </a:pPr>
                      <a:r>
                        <a:rPr lang="nl-NL" sz="1300" b="1" dirty="0">
                          <a:effectLst/>
                        </a:rPr>
                        <a:t>Dreiging</a:t>
                      </a: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spcAft>
                          <a:spcPts val="0"/>
                        </a:spcAft>
                      </a:pPr>
                      <a:r>
                        <a:rPr lang="nl-NL" sz="1300" b="0">
                          <a:effectLst/>
                        </a:rPr>
                        <a:t>Mondhoeken naar</a:t>
                      </a:r>
                      <a:r>
                        <a:rPr lang="nl-NL" sz="1300" b="0" spc="-65">
                          <a:effectLst/>
                        </a:rPr>
                        <a:t> </a:t>
                      </a:r>
                      <a:r>
                        <a:rPr lang="nl-NL" sz="1300" b="0">
                          <a:effectLst/>
                        </a:rPr>
                        <a:t>voren trekken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60">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75955015"/>
                  </a:ext>
                </a:extLst>
              </a:tr>
              <a:tr h="192914">
                <a:tc vMerge="1">
                  <a:txBody>
                    <a:bodyPr/>
                    <a:lstStyle/>
                    <a:p>
                      <a:endParaRPr lang="nl-NL"/>
                    </a:p>
                  </a:txBody>
                  <a:tcPr/>
                </a:tc>
                <a:tc>
                  <a:txBody>
                    <a:bodyPr/>
                    <a:lstStyle/>
                    <a:p>
                      <a:pPr>
                        <a:spcAft>
                          <a:spcPts val="0"/>
                        </a:spcAft>
                      </a:pPr>
                      <a:r>
                        <a:rPr lang="nl-NL" sz="1300" b="0">
                          <a:effectLst/>
                        </a:rPr>
                        <a:t>Lip optrekken, voorste</a:t>
                      </a:r>
                      <a:r>
                        <a:rPr lang="nl-NL" sz="1300" b="0" spc="-65">
                          <a:effectLst/>
                        </a:rPr>
                        <a:t> </a:t>
                      </a:r>
                      <a:r>
                        <a:rPr lang="nl-NL" sz="1300" b="0">
                          <a:effectLst/>
                        </a:rPr>
                        <a:t>tanden zichtbaar</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60">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8289000"/>
                  </a:ext>
                </a:extLst>
              </a:tr>
              <a:tr h="192914">
                <a:tc vMerge="1">
                  <a:txBody>
                    <a:bodyPr/>
                    <a:lstStyle/>
                    <a:p>
                      <a:endParaRPr lang="nl-NL"/>
                    </a:p>
                  </a:txBody>
                  <a:tcPr/>
                </a:tc>
                <a:tc>
                  <a:txBody>
                    <a:bodyPr/>
                    <a:lstStyle/>
                    <a:p>
                      <a:pPr>
                        <a:spcAft>
                          <a:spcPts val="0"/>
                        </a:spcAft>
                      </a:pPr>
                      <a:r>
                        <a:rPr lang="nl-NL" sz="1300" b="0">
                          <a:effectLst/>
                        </a:rPr>
                        <a:t>Grommen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60">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1508316"/>
                  </a:ext>
                </a:extLst>
              </a:tr>
              <a:tr h="192914">
                <a:tc vMerge="1">
                  <a:txBody>
                    <a:bodyPr/>
                    <a:lstStyle/>
                    <a:p>
                      <a:endParaRPr lang="nl-NL"/>
                    </a:p>
                  </a:txBody>
                  <a:tcPr/>
                </a:tc>
                <a:tc>
                  <a:txBody>
                    <a:bodyPr/>
                    <a:lstStyle/>
                    <a:p>
                      <a:pPr>
                        <a:spcAft>
                          <a:spcPts val="0"/>
                        </a:spcAft>
                      </a:pPr>
                      <a:r>
                        <a:rPr lang="nl-NL" sz="1300" b="0">
                          <a:effectLst/>
                        </a:rPr>
                        <a:t>Oren naar</a:t>
                      </a:r>
                      <a:r>
                        <a:rPr lang="nl-NL" sz="1300" b="0" spc="-65">
                          <a:effectLst/>
                        </a:rPr>
                        <a:t> </a:t>
                      </a:r>
                      <a:r>
                        <a:rPr lang="nl-NL" sz="1300" b="0">
                          <a:effectLst/>
                        </a:rPr>
                        <a:t>voren</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55">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9111612"/>
                  </a:ext>
                </a:extLst>
              </a:tr>
              <a:tr h="192914">
                <a:tc vMerge="1">
                  <a:txBody>
                    <a:bodyPr/>
                    <a:lstStyle/>
                    <a:p>
                      <a:endParaRPr lang="nl-NL"/>
                    </a:p>
                  </a:txBody>
                  <a:tcPr/>
                </a:tc>
                <a:tc>
                  <a:txBody>
                    <a:bodyPr/>
                    <a:lstStyle/>
                    <a:p>
                      <a:pPr>
                        <a:spcAft>
                          <a:spcPts val="0"/>
                        </a:spcAft>
                      </a:pPr>
                      <a:r>
                        <a:rPr lang="nl-NL" sz="1300" b="0">
                          <a:effectLst/>
                        </a:rPr>
                        <a:t>Fixerende</a:t>
                      </a:r>
                      <a:r>
                        <a:rPr lang="nl-NL" sz="1300" b="0" spc="-35">
                          <a:effectLst/>
                        </a:rPr>
                        <a:t> </a:t>
                      </a:r>
                      <a:r>
                        <a:rPr lang="nl-NL" sz="1300" b="0">
                          <a:effectLst/>
                        </a:rPr>
                        <a:t>blik</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60">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6360067"/>
                  </a:ext>
                </a:extLst>
              </a:tr>
              <a:tr h="84018">
                <a:tc vMerge="1">
                  <a:txBody>
                    <a:bodyPr/>
                    <a:lstStyle/>
                    <a:p>
                      <a:endParaRPr lang="nl-NL"/>
                    </a:p>
                  </a:txBody>
                  <a:tcPr/>
                </a:tc>
                <a:tc>
                  <a:txBody>
                    <a:bodyPr/>
                    <a:lstStyle/>
                    <a:p>
                      <a:pPr>
                        <a:spcAft>
                          <a:spcPts val="0"/>
                        </a:spcAft>
                      </a:pPr>
                      <a:r>
                        <a:rPr lang="nl-NL" sz="1300" b="0">
                          <a:effectLst/>
                        </a:rPr>
                        <a:t>Hoge lichaamshouding,</a:t>
                      </a:r>
                      <a:r>
                        <a:rPr lang="nl-NL" sz="1300" b="0" spc="-85">
                          <a:effectLst/>
                        </a:rPr>
                        <a:t> </a:t>
                      </a:r>
                      <a:r>
                        <a:rPr lang="nl-NL" sz="1300" b="0">
                          <a:effectLst/>
                        </a:rPr>
                        <a:t>rug haren staan</a:t>
                      </a:r>
                      <a:r>
                        <a:rPr lang="nl-NL" sz="1300" b="0" spc="-45">
                          <a:effectLst/>
                        </a:rPr>
                        <a:t> </a:t>
                      </a:r>
                      <a:r>
                        <a:rPr lang="nl-NL" sz="1300" b="0">
                          <a:effectLst/>
                        </a:rPr>
                        <a:t>omhoog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60">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82570528"/>
                  </a:ext>
                </a:extLst>
              </a:tr>
              <a:tr h="192914">
                <a:tc vMerge="1">
                  <a:txBody>
                    <a:bodyPr/>
                    <a:lstStyle/>
                    <a:p>
                      <a:endParaRPr lang="nl-NL"/>
                    </a:p>
                  </a:txBody>
                  <a:tcPr/>
                </a:tc>
                <a:tc>
                  <a:txBody>
                    <a:bodyPr/>
                    <a:lstStyle/>
                    <a:p>
                      <a:pPr>
                        <a:spcAft>
                          <a:spcPts val="0"/>
                        </a:spcAft>
                      </a:pPr>
                      <a:r>
                        <a:rPr lang="nl-NL" sz="1300" b="0">
                          <a:effectLst/>
                        </a:rPr>
                        <a:t>Staart hoger dan</a:t>
                      </a:r>
                      <a:r>
                        <a:rPr lang="nl-NL" sz="1300" b="0" spc="-60">
                          <a:effectLst/>
                        </a:rPr>
                        <a:t> </a:t>
                      </a:r>
                      <a:r>
                        <a:rPr lang="nl-NL" sz="1300" b="0">
                          <a:effectLst/>
                        </a:rPr>
                        <a:t>normaal</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a:effectLst/>
                        </a:rPr>
                        <a:t>Boos of</a:t>
                      </a:r>
                      <a:r>
                        <a:rPr lang="nl-NL" sz="1300" b="0" spc="-60">
                          <a:effectLst/>
                        </a:rPr>
                        <a:t> </a:t>
                      </a:r>
                      <a:r>
                        <a:rPr lang="nl-NL" sz="1300" b="0">
                          <a:effectLst/>
                        </a:rPr>
                        <a:t>bang</a:t>
                      </a:r>
                      <a:endParaRPr lang="nl-NL" sz="13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9613645"/>
                  </a:ext>
                </a:extLst>
              </a:tr>
              <a:tr h="245146">
                <a:tc vMerge="1">
                  <a:txBody>
                    <a:bodyPr/>
                    <a:lstStyle/>
                    <a:p>
                      <a:endParaRPr lang="nl-NL"/>
                    </a:p>
                  </a:txBody>
                  <a:tcPr/>
                </a:tc>
                <a:tc>
                  <a:txBody>
                    <a:bodyPr/>
                    <a:lstStyle/>
                    <a:p>
                      <a:pPr>
                        <a:spcAft>
                          <a:spcPts val="0"/>
                        </a:spcAft>
                      </a:pPr>
                      <a:r>
                        <a:rPr lang="nl-NL" sz="1300" b="0" dirty="0">
                          <a:effectLst/>
                        </a:rPr>
                        <a:t>Blaffen</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tc>
                  <a:txBody>
                    <a:bodyPr/>
                    <a:lstStyle/>
                    <a:p>
                      <a:pPr>
                        <a:spcAft>
                          <a:spcPts val="0"/>
                        </a:spcAft>
                      </a:pPr>
                      <a:r>
                        <a:rPr lang="nl-NL" sz="1300" b="0" dirty="0">
                          <a:effectLst/>
                        </a:rPr>
                        <a:t>Boos of</a:t>
                      </a:r>
                      <a:r>
                        <a:rPr lang="nl-NL" sz="1300" b="0" spc="-60" dirty="0">
                          <a:effectLst/>
                        </a:rPr>
                        <a:t> </a:t>
                      </a:r>
                      <a:r>
                        <a:rPr lang="nl-NL" sz="1300" b="0" dirty="0">
                          <a:effectLst/>
                        </a:rPr>
                        <a:t>bang</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36256808"/>
                  </a:ext>
                </a:extLst>
              </a:tr>
              <a:tr h="229906">
                <a:tc vMerge="1">
                  <a:txBody>
                    <a:bodyPr/>
                    <a:lstStyle/>
                    <a:p>
                      <a:endParaRPr lang="nl-NL"/>
                    </a:p>
                  </a:txBody>
                  <a:tcPr/>
                </a:tc>
                <a:tc>
                  <a:txBody>
                    <a:bodyPr/>
                    <a:lstStyle/>
                    <a:p>
                      <a:pPr>
                        <a:spcAft>
                          <a:spcPts val="0"/>
                        </a:spcAft>
                      </a:pPr>
                      <a:r>
                        <a:rPr lang="nl-NL" sz="1300" b="0" dirty="0" smtClean="0">
                          <a:effectLst/>
                        </a:rPr>
                        <a:t>Bijtintentie</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spcAft>
                          <a:spcPts val="0"/>
                        </a:spcAft>
                      </a:pPr>
                      <a:r>
                        <a:rPr lang="nl-NL" sz="1300" b="0" dirty="0" smtClean="0">
                          <a:effectLst/>
                        </a:rPr>
                        <a:t>Boos of</a:t>
                      </a:r>
                      <a:r>
                        <a:rPr lang="nl-NL" sz="1300" b="0" baseline="0" dirty="0" smtClean="0">
                          <a:effectLst/>
                        </a:rPr>
                        <a:t> bang</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87091142"/>
                  </a:ext>
                </a:extLst>
              </a:tr>
              <a:tr h="0">
                <a:tc vMerge="1">
                  <a:txBody>
                    <a:bodyPr/>
                    <a:lstStyle/>
                    <a:p>
                      <a:endParaRPr lang="nl-NL"/>
                    </a:p>
                  </a:txBody>
                  <a:tcPr/>
                </a:tc>
                <a:tc>
                  <a:txBody>
                    <a:bodyPr/>
                    <a:lstStyle/>
                    <a:p>
                      <a:pPr>
                        <a:spcAft>
                          <a:spcPts val="0"/>
                        </a:spcAft>
                      </a:pPr>
                      <a:r>
                        <a:rPr lang="nl-NL" sz="1300" b="0" dirty="0">
                          <a:effectLst/>
                        </a:rPr>
                        <a:t>Bijtintentie</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spcAft>
                          <a:spcPts val="0"/>
                        </a:spcAft>
                      </a:pPr>
                      <a:r>
                        <a:rPr lang="nl-NL" sz="1300" b="0" dirty="0">
                          <a:effectLst/>
                        </a:rPr>
                        <a:t>Boos of</a:t>
                      </a:r>
                      <a:r>
                        <a:rPr lang="nl-NL" sz="1300" b="0" spc="-60" dirty="0">
                          <a:effectLst/>
                        </a:rPr>
                        <a:t> </a:t>
                      </a:r>
                      <a:r>
                        <a:rPr lang="nl-NL" sz="1300" b="0" dirty="0">
                          <a:effectLst/>
                        </a:rPr>
                        <a:t>bang</a:t>
                      </a:r>
                      <a:endParaRPr lang="nl-NL"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258656064"/>
                  </a:ext>
                </a:extLst>
              </a:tr>
            </a:tbl>
          </a:graphicData>
        </a:graphic>
      </p:graphicFrame>
    </p:spTree>
    <p:extLst>
      <p:ext uri="{BB962C8B-B14F-4D97-AF65-F5344CB8AC3E}">
        <p14:creationId xmlns:p14="http://schemas.microsoft.com/office/powerpoint/2010/main" val="124896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915508" y="3048000"/>
            <a:ext cx="4581707" cy="3596640"/>
          </a:xfrm>
          <a:prstGeom prst="rect">
            <a:avLst/>
          </a:prstGeom>
        </p:spPr>
      </p:pic>
      <p:sp>
        <p:nvSpPr>
          <p:cNvPr id="4" name="Titel 3"/>
          <p:cNvSpPr>
            <a:spLocks noGrp="1"/>
          </p:cNvSpPr>
          <p:nvPr>
            <p:ph type="ctrTitle"/>
          </p:nvPr>
        </p:nvSpPr>
        <p:spPr/>
        <p:txBody>
          <a:bodyPr/>
          <a:lstStyle/>
          <a:p>
            <a:r>
              <a:rPr lang="nl-NL" b="1" dirty="0" smtClean="0">
                <a:solidFill>
                  <a:schemeClr val="tx2"/>
                </a:solidFill>
              </a:rPr>
              <a:t>Dierenwelzijn</a:t>
            </a:r>
            <a:endParaRPr lang="nl-NL" b="1" dirty="0">
              <a:solidFill>
                <a:schemeClr val="tx2"/>
              </a:solidFill>
            </a:endParaRPr>
          </a:p>
        </p:txBody>
      </p:sp>
    </p:spTree>
    <p:extLst>
      <p:ext uri="{BB962C8B-B14F-4D97-AF65-F5344CB8AC3E}">
        <p14:creationId xmlns:p14="http://schemas.microsoft.com/office/powerpoint/2010/main" val="3468054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Lichaamshoudingen bij de hond -&gt; kwispelen</a:t>
            </a:r>
            <a:endParaRPr lang="nl-NL" b="1" dirty="0">
              <a:solidFill>
                <a:schemeClr val="tx2"/>
              </a:solidFill>
            </a:endParaRPr>
          </a:p>
        </p:txBody>
      </p:sp>
      <p:pic>
        <p:nvPicPr>
          <p:cNvPr id="6" name="_sadnOOOinA"/>
          <p:cNvPicPr>
            <a:picLocks noGrp="1" noRot="1" noChangeAspect="1"/>
          </p:cNvPicPr>
          <p:nvPr>
            <p:ph idx="1"/>
            <a:videoFile r:link="rId1"/>
          </p:nvPr>
        </p:nvPicPr>
        <p:blipFill>
          <a:blip r:embed="rId3"/>
          <a:stretch>
            <a:fillRect/>
          </a:stretch>
        </p:blipFill>
        <p:spPr>
          <a:xfrm>
            <a:off x="2690813" y="2814638"/>
            <a:ext cx="4572000" cy="2571750"/>
          </a:xfrm>
          <a:prstGeom prst="rect">
            <a:avLst/>
          </a:prstGeom>
        </p:spPr>
      </p:pic>
    </p:spTree>
    <p:extLst>
      <p:ext uri="{BB962C8B-B14F-4D97-AF65-F5344CB8AC3E}">
        <p14:creationId xmlns:p14="http://schemas.microsoft.com/office/powerpoint/2010/main" val="508946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Neutraal en</a:t>
            </a:r>
            <a:r>
              <a:rPr lang="nl-NL" b="1" spc="-35" dirty="0">
                <a:solidFill>
                  <a:schemeClr val="tx2"/>
                </a:solidFill>
              </a:rPr>
              <a:t> </a:t>
            </a:r>
            <a:r>
              <a:rPr lang="nl-NL" b="1" dirty="0" smtClean="0">
                <a:solidFill>
                  <a:schemeClr val="tx2"/>
                </a:solidFill>
              </a:rPr>
              <a:t>ontspannen</a:t>
            </a:r>
            <a:endParaRPr lang="nl-NL"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234" y="2165598"/>
            <a:ext cx="3776345" cy="27877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friese stabi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920" y="1894164"/>
            <a:ext cx="4489450" cy="394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97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Alert</a:t>
            </a:r>
            <a:endParaRPr lang="nl-NL" b="1" dirty="0">
              <a:solidFill>
                <a:schemeClr val="tx2"/>
              </a:solidFill>
            </a:endParaRPr>
          </a:p>
        </p:txBody>
      </p:sp>
      <p:pic>
        <p:nvPicPr>
          <p:cNvPr id="4" name="image7.jpeg"/>
          <p:cNvPicPr>
            <a:picLocks noGrp="1"/>
          </p:cNvPicPr>
          <p:nvPr>
            <p:ph idx="1"/>
          </p:nvPr>
        </p:nvPicPr>
        <p:blipFill>
          <a:blip r:embed="rId2" cstate="print"/>
          <a:stretch>
            <a:fillRect/>
          </a:stretch>
        </p:blipFill>
        <p:spPr>
          <a:xfrm>
            <a:off x="1436915" y="2081349"/>
            <a:ext cx="3487782" cy="2634774"/>
          </a:xfrm>
          <a:prstGeom prst="rect">
            <a:avLst/>
          </a:prstGeom>
        </p:spPr>
      </p:pic>
      <p:pic>
        <p:nvPicPr>
          <p:cNvPr id="1026" name="Picture 2" descr="Afbeeldingsresultaat voor hond al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895" y="1691322"/>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85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Onderdanig/onzeker</a:t>
            </a:r>
            <a:endParaRPr lang="nl-NL" b="1" dirty="0">
              <a:solidFill>
                <a:schemeClr val="tx2"/>
              </a:solidFill>
            </a:endParaRPr>
          </a:p>
        </p:txBody>
      </p:sp>
      <p:pic>
        <p:nvPicPr>
          <p:cNvPr id="4" name="image4.jpeg"/>
          <p:cNvPicPr>
            <a:picLocks noGrp="1"/>
          </p:cNvPicPr>
          <p:nvPr>
            <p:ph idx="1"/>
          </p:nvPr>
        </p:nvPicPr>
        <p:blipFill>
          <a:blip r:embed="rId2" cstate="print"/>
          <a:stretch>
            <a:fillRect/>
          </a:stretch>
        </p:blipFill>
        <p:spPr>
          <a:xfrm>
            <a:off x="1166495" y="2641441"/>
            <a:ext cx="3257550" cy="2238375"/>
          </a:xfrm>
          <a:prstGeom prst="rect">
            <a:avLst/>
          </a:prstGeom>
        </p:spPr>
      </p:pic>
      <p:pic>
        <p:nvPicPr>
          <p:cNvPr id="3074" name="Picture 2" descr="Afbeeldingsresultaat voor dog submiss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679" y="1996440"/>
            <a:ext cx="5543411" cy="387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78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b="1" dirty="0" smtClean="0">
                <a:solidFill>
                  <a:schemeClr val="tx2"/>
                </a:solidFill>
              </a:rPr>
              <a:t>Agressie</a:t>
            </a:r>
            <a:endParaRPr lang="nl-NL" b="1" dirty="0">
              <a:solidFill>
                <a:schemeClr val="tx2"/>
              </a:solidFill>
            </a:endParaRPr>
          </a:p>
        </p:txBody>
      </p:sp>
      <p:sp>
        <p:nvSpPr>
          <p:cNvPr id="7" name="Tijdelijke aanduiding voor tekst 6"/>
          <p:cNvSpPr>
            <a:spLocks noGrp="1"/>
          </p:cNvSpPr>
          <p:nvPr>
            <p:ph type="body" idx="1"/>
          </p:nvPr>
        </p:nvSpPr>
        <p:spPr/>
        <p:txBody>
          <a:bodyPr/>
          <a:lstStyle/>
          <a:p>
            <a:r>
              <a:rPr lang="nl-NL" dirty="0" smtClean="0"/>
              <a:t>Onderdanige/bange agressie</a:t>
            </a:r>
            <a:endParaRPr lang="nl-NL" dirty="0"/>
          </a:p>
        </p:txBody>
      </p:sp>
      <p:pic>
        <p:nvPicPr>
          <p:cNvPr id="11" name="image5.jpeg"/>
          <p:cNvPicPr>
            <a:picLocks noGrp="1"/>
          </p:cNvPicPr>
          <p:nvPr>
            <p:ph sz="half" idx="2"/>
          </p:nvPr>
        </p:nvPicPr>
        <p:blipFill rotWithShape="1">
          <a:blip r:embed="rId2" cstate="print">
            <a:extLst>
              <a:ext uri="{28A0092B-C50C-407E-A947-70E740481C1C}">
                <a14:useLocalDpi xmlns:a14="http://schemas.microsoft.com/office/drawing/2010/main" val="0"/>
              </a:ext>
            </a:extLst>
          </a:blip>
          <a:srcRect b="7122"/>
          <a:stretch/>
        </p:blipFill>
        <p:spPr bwMode="auto">
          <a:xfrm>
            <a:off x="180521" y="2069221"/>
            <a:ext cx="3698059" cy="2687994"/>
          </a:xfrm>
          <a:prstGeom prst="rect">
            <a:avLst/>
          </a:prstGeom>
          <a:ln>
            <a:noFill/>
          </a:ln>
          <a:extLst>
            <a:ext uri="{53640926-AAD7-44D8-BBD7-CCE9431645EC}">
              <a14:shadowObscured xmlns:a14="http://schemas.microsoft.com/office/drawing/2010/main"/>
            </a:ext>
          </a:extLst>
        </p:spPr>
      </p:pic>
      <p:sp>
        <p:nvSpPr>
          <p:cNvPr id="9" name="Tijdelijke aanduiding voor tekst 8"/>
          <p:cNvSpPr>
            <a:spLocks noGrp="1"/>
          </p:cNvSpPr>
          <p:nvPr>
            <p:ph type="body" sz="quarter" idx="3"/>
          </p:nvPr>
        </p:nvSpPr>
        <p:spPr/>
        <p:txBody>
          <a:bodyPr/>
          <a:lstStyle/>
          <a:p>
            <a:r>
              <a:rPr lang="nl-NL" dirty="0" smtClean="0"/>
              <a:t>Zelfverzekerde agressie</a:t>
            </a:r>
            <a:endParaRPr lang="nl-NL" dirty="0"/>
          </a:p>
        </p:txBody>
      </p:sp>
      <p:pic>
        <p:nvPicPr>
          <p:cNvPr id="12" name="image6.jpeg"/>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988430" y="2478164"/>
            <a:ext cx="3579223" cy="2690949"/>
          </a:xfrm>
          <a:prstGeom prst="rect">
            <a:avLst/>
          </a:prstGeom>
        </p:spPr>
      </p:pic>
      <p:pic>
        <p:nvPicPr>
          <p:cNvPr id="2" name="Afbeelding 1"/>
          <p:cNvPicPr>
            <a:picLocks noChangeAspect="1"/>
          </p:cNvPicPr>
          <p:nvPr/>
        </p:nvPicPr>
        <p:blipFill>
          <a:blip r:embed="rId4"/>
          <a:stretch>
            <a:fillRect/>
          </a:stretch>
        </p:blipFill>
        <p:spPr>
          <a:xfrm>
            <a:off x="3334327" y="4318886"/>
            <a:ext cx="2667000" cy="2352675"/>
          </a:xfrm>
          <a:prstGeom prst="rect">
            <a:avLst/>
          </a:prstGeom>
        </p:spPr>
      </p:pic>
      <p:pic>
        <p:nvPicPr>
          <p:cNvPr id="3" name="Afbeelding 2"/>
          <p:cNvPicPr>
            <a:picLocks noChangeAspect="1"/>
          </p:cNvPicPr>
          <p:nvPr/>
        </p:nvPicPr>
        <p:blipFill>
          <a:blip r:embed="rId5"/>
          <a:stretch>
            <a:fillRect/>
          </a:stretch>
        </p:blipFill>
        <p:spPr>
          <a:xfrm>
            <a:off x="9063212" y="4457201"/>
            <a:ext cx="3128788" cy="2076043"/>
          </a:xfrm>
          <a:prstGeom prst="rect">
            <a:avLst/>
          </a:prstGeom>
        </p:spPr>
      </p:pic>
    </p:spTree>
    <p:extLst>
      <p:ext uri="{BB962C8B-B14F-4D97-AF65-F5344CB8AC3E}">
        <p14:creationId xmlns:p14="http://schemas.microsoft.com/office/powerpoint/2010/main" val="1472000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nl-NL" b="1" dirty="0" smtClean="0">
                <a:solidFill>
                  <a:schemeClr val="tx2"/>
                </a:solidFill>
              </a:rPr>
              <a:t>Ontstaan van agressie</a:t>
            </a:r>
            <a:endParaRPr lang="nl-NL" b="1" dirty="0">
              <a:solidFill>
                <a:schemeClr val="tx2"/>
              </a:solidFill>
            </a:endParaRPr>
          </a:p>
        </p:txBody>
      </p:sp>
      <p:sp>
        <p:nvSpPr>
          <p:cNvPr id="17" name="Tijdelijke aanduiding voor tekst 16"/>
          <p:cNvSpPr>
            <a:spLocks noGrp="1"/>
          </p:cNvSpPr>
          <p:nvPr>
            <p:ph type="body" idx="1"/>
          </p:nvPr>
        </p:nvSpPr>
        <p:spPr>
          <a:xfrm>
            <a:off x="844550" y="1468490"/>
            <a:ext cx="5156200" cy="825699"/>
          </a:xfrm>
        </p:spPr>
        <p:txBody>
          <a:bodyPr/>
          <a:lstStyle/>
          <a:p>
            <a:r>
              <a:rPr lang="nl-NL" dirty="0" smtClean="0"/>
              <a:t>Hoe komt het dat de hond agressief is?</a:t>
            </a:r>
            <a:endParaRPr lang="nl-NL" dirty="0"/>
          </a:p>
        </p:txBody>
      </p:sp>
      <p:graphicFrame>
        <p:nvGraphicFramePr>
          <p:cNvPr id="9" name="Tijdelijke aanduiding voor inhoud 8"/>
          <p:cNvGraphicFramePr>
            <a:graphicFrameLocks noGrp="1"/>
          </p:cNvGraphicFramePr>
          <p:nvPr>
            <p:ph sz="half" idx="2"/>
            <p:extLst>
              <p:ext uri="{D42A27DB-BD31-4B8C-83A1-F6EECF244321}">
                <p14:modId xmlns:p14="http://schemas.microsoft.com/office/powerpoint/2010/main" val="1682667952"/>
              </p:ext>
            </p:extLst>
          </p:nvPr>
        </p:nvGraphicFramePr>
        <p:xfrm>
          <a:off x="676275" y="2736850"/>
          <a:ext cx="4184650" cy="330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Tijdelijke aanduiding voor inhoud 14"/>
          <p:cNvGraphicFramePr>
            <a:graphicFrameLocks noGrp="1"/>
          </p:cNvGraphicFramePr>
          <p:nvPr>
            <p:ph sz="quarter" idx="4"/>
            <p:extLst>
              <p:ext uri="{D42A27DB-BD31-4B8C-83A1-F6EECF244321}">
                <p14:modId xmlns:p14="http://schemas.microsoft.com/office/powerpoint/2010/main" val="1397690512"/>
              </p:ext>
            </p:extLst>
          </p:nvPr>
        </p:nvGraphicFramePr>
        <p:xfrm>
          <a:off x="5087938" y="2736850"/>
          <a:ext cx="4186237" cy="3305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33319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b="1" dirty="0" smtClean="0">
                <a:solidFill>
                  <a:schemeClr val="tx2"/>
                </a:solidFill>
              </a:rPr>
              <a:t>Staarthouding</a:t>
            </a:r>
            <a:endParaRPr lang="nl-NL" b="1" dirty="0">
              <a:solidFill>
                <a:schemeClr val="tx2"/>
              </a:solidFill>
            </a:endParaRPr>
          </a:p>
        </p:txBody>
      </p:sp>
      <p:pic>
        <p:nvPicPr>
          <p:cNvPr id="9" name="image8.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49441" y="627018"/>
            <a:ext cx="4235041" cy="2330110"/>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54" y="1547078"/>
            <a:ext cx="5090160" cy="3450336"/>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571" y="2882079"/>
            <a:ext cx="5133474" cy="3296653"/>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23" y="4376056"/>
            <a:ext cx="3053444" cy="2035629"/>
          </a:xfrm>
          <a:prstGeom prst="rect">
            <a:avLst/>
          </a:prstGeom>
        </p:spPr>
      </p:pic>
      <p:pic>
        <p:nvPicPr>
          <p:cNvPr id="13" name="Afbeelding 12"/>
          <p:cNvPicPr>
            <a:picLocks noChangeAspect="1"/>
          </p:cNvPicPr>
          <p:nvPr/>
        </p:nvPicPr>
        <p:blipFill>
          <a:blip r:embed="rId6"/>
          <a:stretch>
            <a:fillRect/>
          </a:stretch>
        </p:blipFill>
        <p:spPr>
          <a:xfrm>
            <a:off x="3374380" y="4811989"/>
            <a:ext cx="2679652" cy="1785121"/>
          </a:xfrm>
          <a:prstGeom prst="rect">
            <a:avLst/>
          </a:prstGeom>
        </p:spPr>
      </p:pic>
    </p:spTree>
    <p:extLst>
      <p:ext uri="{BB962C8B-B14F-4D97-AF65-F5344CB8AC3E}">
        <p14:creationId xmlns:p14="http://schemas.microsoft.com/office/powerpoint/2010/main" val="3474905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Omgang met katten</a:t>
            </a:r>
            <a:endParaRPr lang="nl-NL" b="1" dirty="0">
              <a:solidFill>
                <a:schemeClr val="tx2"/>
              </a:solidFill>
            </a:endParaRPr>
          </a:p>
        </p:txBody>
      </p:sp>
      <p:sp>
        <p:nvSpPr>
          <p:cNvPr id="3" name="Tijdelijke aanduiding voor inhoud 2"/>
          <p:cNvSpPr>
            <a:spLocks noGrp="1"/>
          </p:cNvSpPr>
          <p:nvPr>
            <p:ph idx="1"/>
          </p:nvPr>
        </p:nvSpPr>
        <p:spPr>
          <a:xfrm>
            <a:off x="677334" y="1752601"/>
            <a:ext cx="8596668" cy="4648200"/>
          </a:xfrm>
        </p:spPr>
        <p:txBody>
          <a:bodyPr>
            <a:normAutofit/>
          </a:bodyPr>
          <a:lstStyle/>
          <a:p>
            <a:r>
              <a:rPr lang="nl-NL" sz="2000" dirty="0" smtClean="0">
                <a:solidFill>
                  <a:schemeClr val="tx1"/>
                </a:solidFill>
              </a:rPr>
              <a:t>Katten kunnen naast communiceren met soortgenoten ook relatief goed communiceren met mensen.</a:t>
            </a:r>
          </a:p>
          <a:p>
            <a:endParaRPr lang="nl-NL" sz="2000" dirty="0">
              <a:solidFill>
                <a:schemeClr val="tx1"/>
              </a:solidFill>
            </a:endParaRPr>
          </a:p>
          <a:p>
            <a:r>
              <a:rPr lang="nl-NL" sz="2000" dirty="0" smtClean="0">
                <a:solidFill>
                  <a:schemeClr val="tx1"/>
                </a:solidFill>
              </a:rPr>
              <a:t>Een kat communiceert door middel van:</a:t>
            </a:r>
          </a:p>
          <a:p>
            <a:pPr lvl="1"/>
            <a:r>
              <a:rPr lang="nl-NL" sz="2000" dirty="0" smtClean="0">
                <a:solidFill>
                  <a:schemeClr val="tx1"/>
                </a:solidFill>
              </a:rPr>
              <a:t>Stemgeluiden, lichaamstaal en gezichtsuitdrukkingen. </a:t>
            </a:r>
          </a:p>
          <a:p>
            <a:pPr lvl="1"/>
            <a:endParaRPr lang="nl-NL" sz="2000" dirty="0">
              <a:solidFill>
                <a:schemeClr val="tx1"/>
              </a:solidFill>
            </a:endParaRPr>
          </a:p>
          <a:p>
            <a:r>
              <a:rPr lang="nl-NL" sz="2000" dirty="0" smtClean="0">
                <a:solidFill>
                  <a:schemeClr val="tx1"/>
                </a:solidFill>
              </a:rPr>
              <a:t>Gezichtsuitdrukkingen die een kat geeft zijn:</a:t>
            </a:r>
          </a:p>
          <a:p>
            <a:pPr lvl="1"/>
            <a:r>
              <a:rPr lang="nl-NL" sz="2000" dirty="0" smtClean="0">
                <a:solidFill>
                  <a:schemeClr val="tx1"/>
                </a:solidFill>
              </a:rPr>
              <a:t>Angst, afkeer, belangstelling, genoegen, verdriet en plezier. </a:t>
            </a:r>
            <a:endParaRPr lang="nl-NL" sz="2000" dirty="0">
              <a:solidFill>
                <a:schemeClr val="tx1"/>
              </a:solidFill>
            </a:endParaRPr>
          </a:p>
        </p:txBody>
      </p:sp>
    </p:spTree>
    <p:extLst>
      <p:ext uri="{BB962C8B-B14F-4D97-AF65-F5344CB8AC3E}">
        <p14:creationId xmlns:p14="http://schemas.microsoft.com/office/powerpoint/2010/main" val="3816677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Stemgeluiden bij de kat</a:t>
            </a:r>
            <a:endParaRPr lang="nl-NL" b="1" dirty="0">
              <a:solidFill>
                <a:schemeClr val="tx2"/>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99483541"/>
              </p:ext>
            </p:extLst>
          </p:nvPr>
        </p:nvGraphicFramePr>
        <p:xfrm>
          <a:off x="1273628" y="1476102"/>
          <a:ext cx="9744892" cy="4380298"/>
        </p:xfrm>
        <a:graphic>
          <a:graphicData uri="http://schemas.openxmlformats.org/drawingml/2006/table">
            <a:tbl>
              <a:tblPr firstRow="1" firstCol="1" lastRow="1" lastCol="1" bandRow="1" bandCol="1">
                <a:tableStyleId>{69012ECD-51FC-41F1-AA8D-1B2483CD663E}</a:tableStyleId>
              </a:tblPr>
              <a:tblGrid>
                <a:gridCol w="2553789">
                  <a:extLst>
                    <a:ext uri="{9D8B030D-6E8A-4147-A177-3AD203B41FA5}">
                      <a16:colId xmlns:a16="http://schemas.microsoft.com/office/drawing/2014/main" val="1087616167"/>
                    </a:ext>
                  </a:extLst>
                </a:gridCol>
                <a:gridCol w="7191103">
                  <a:extLst>
                    <a:ext uri="{9D8B030D-6E8A-4147-A177-3AD203B41FA5}">
                      <a16:colId xmlns:a16="http://schemas.microsoft.com/office/drawing/2014/main" val="1423490963"/>
                    </a:ext>
                  </a:extLst>
                </a:gridCol>
              </a:tblGrid>
              <a:tr h="391436">
                <a:tc>
                  <a:txBody>
                    <a:bodyPr/>
                    <a:lstStyle/>
                    <a:p>
                      <a:pPr marL="66675" algn="just">
                        <a:spcAft>
                          <a:spcPts val="0"/>
                        </a:spcAft>
                      </a:pPr>
                      <a:r>
                        <a:rPr lang="nl-NL" sz="1800" dirty="0">
                          <a:effectLst/>
                        </a:rPr>
                        <a:t>Soort</a:t>
                      </a:r>
                      <a:r>
                        <a:rPr lang="nl-NL" sz="1800" spc="-20" dirty="0">
                          <a:effectLst/>
                        </a:rPr>
                        <a:t> </a:t>
                      </a:r>
                      <a:r>
                        <a:rPr lang="nl-NL" sz="1800" dirty="0">
                          <a:effectLst/>
                        </a:rPr>
                        <a:t>geluid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marL="66675" algn="just">
                        <a:spcAft>
                          <a:spcPts val="0"/>
                        </a:spcAft>
                      </a:pPr>
                      <a:r>
                        <a:rPr lang="nl-NL" sz="1800" dirty="0">
                          <a:effectLst/>
                        </a:rPr>
                        <a:t>Betekenis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48743704"/>
                  </a:ext>
                </a:extLst>
              </a:tr>
              <a:tr h="616971">
                <a:tc>
                  <a:txBody>
                    <a:bodyPr/>
                    <a:lstStyle/>
                    <a:p>
                      <a:pPr marL="66675" algn="just">
                        <a:lnSpc>
                          <a:spcPts val="1320"/>
                        </a:lnSpc>
                        <a:spcAft>
                          <a:spcPts val="0"/>
                        </a:spcAft>
                      </a:pPr>
                      <a:endParaRPr lang="nl-NL" sz="1800" b="0" dirty="0" smtClean="0">
                        <a:effectLst/>
                      </a:endParaRPr>
                    </a:p>
                    <a:p>
                      <a:pPr marL="66675" algn="just">
                        <a:lnSpc>
                          <a:spcPts val="1320"/>
                        </a:lnSpc>
                        <a:spcAft>
                          <a:spcPts val="0"/>
                        </a:spcAft>
                      </a:pPr>
                      <a:r>
                        <a:rPr lang="nl-NL" sz="1800" b="0" dirty="0" smtClean="0">
                          <a:effectLst/>
                        </a:rPr>
                        <a:t>Spinnen</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marL="66675" algn="just">
                        <a:lnSpc>
                          <a:spcPts val="1320"/>
                        </a:lnSpc>
                        <a:spcAft>
                          <a:spcPts val="0"/>
                        </a:spcAft>
                      </a:pPr>
                      <a:endParaRPr lang="nl-NL" sz="1800" b="0" dirty="0" smtClean="0">
                        <a:effectLst/>
                      </a:endParaRPr>
                    </a:p>
                    <a:p>
                      <a:pPr marL="66675" algn="just">
                        <a:lnSpc>
                          <a:spcPts val="1320"/>
                        </a:lnSpc>
                        <a:spcAft>
                          <a:spcPts val="0"/>
                        </a:spcAft>
                      </a:pPr>
                      <a:r>
                        <a:rPr lang="nl-NL" sz="1800" b="0" dirty="0" smtClean="0">
                          <a:effectLst/>
                        </a:rPr>
                        <a:t>Meestal </a:t>
                      </a:r>
                      <a:r>
                        <a:rPr lang="nl-NL" sz="1800" b="0" dirty="0">
                          <a:effectLst/>
                        </a:rPr>
                        <a:t>wanneer de kat iets fijn vind, echter komt het ook voor bij pijn of</a:t>
                      </a:r>
                      <a:r>
                        <a:rPr lang="nl-NL" sz="1800" b="0" spc="-130" dirty="0">
                          <a:effectLst/>
                        </a:rPr>
                        <a:t> </a:t>
                      </a:r>
                      <a:r>
                        <a:rPr lang="nl-NL" sz="1800" b="0" dirty="0">
                          <a:effectLst/>
                        </a:rPr>
                        <a:t>ziekte.</a:t>
                      </a:r>
                    </a:p>
                    <a:p>
                      <a:pPr marL="66675" algn="just">
                        <a:lnSpc>
                          <a:spcPts val="1320"/>
                        </a:lnSpc>
                        <a:spcAft>
                          <a:spcPts val="0"/>
                        </a:spcAft>
                      </a:pPr>
                      <a:r>
                        <a:rPr lang="nl-NL" sz="1800" b="0" dirty="0">
                          <a:effectLst/>
                        </a:rPr>
                        <a:t>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308102337"/>
                  </a:ext>
                </a:extLst>
              </a:tr>
              <a:tr h="532037">
                <a:tc>
                  <a:txBody>
                    <a:bodyPr/>
                    <a:lstStyle/>
                    <a:p>
                      <a:pPr marL="66675" algn="just">
                        <a:spcAft>
                          <a:spcPts val="0"/>
                        </a:spcAft>
                      </a:pPr>
                      <a:r>
                        <a:rPr lang="nl-NL" sz="1800" b="0" dirty="0">
                          <a:effectLst/>
                        </a:rPr>
                        <a:t>Grommen</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marL="66675" algn="just">
                        <a:spcAft>
                          <a:spcPts val="0"/>
                        </a:spcAft>
                      </a:pPr>
                      <a:r>
                        <a:rPr lang="nl-NL" sz="1800" b="0">
                          <a:effectLst/>
                        </a:rPr>
                        <a:t>Het verjagen van een</a:t>
                      </a:r>
                      <a:r>
                        <a:rPr lang="nl-NL" sz="1800" b="0" spc="-50">
                          <a:effectLst/>
                        </a:rPr>
                        <a:t> </a:t>
                      </a:r>
                      <a:r>
                        <a:rPr lang="nl-NL" sz="1800" b="0">
                          <a:effectLst/>
                        </a:rPr>
                        <a:t>bedreiging</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89436092"/>
                  </a:ext>
                </a:extLst>
              </a:tr>
              <a:tr h="568532">
                <a:tc>
                  <a:txBody>
                    <a:bodyPr/>
                    <a:lstStyle/>
                    <a:p>
                      <a:pPr marL="66675" algn="just">
                        <a:spcBef>
                          <a:spcPts val="5"/>
                        </a:spcBef>
                        <a:spcAft>
                          <a:spcPts val="0"/>
                        </a:spcAft>
                      </a:pPr>
                      <a:r>
                        <a:rPr lang="nl-NL" sz="1800" b="0" dirty="0" smtClean="0">
                          <a:effectLst/>
                        </a:rPr>
                        <a:t>Blazen(sissend</a:t>
                      </a:r>
                      <a:r>
                        <a:rPr lang="nl-NL" sz="1800" b="0" spc="-55" dirty="0" smtClean="0">
                          <a:effectLst/>
                        </a:rPr>
                        <a:t> </a:t>
                      </a:r>
                      <a:r>
                        <a:rPr lang="nl-NL" sz="1800" b="0" dirty="0">
                          <a:effectLst/>
                        </a:rPr>
                        <a:t>geluid)</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marL="66675" algn="just">
                        <a:spcBef>
                          <a:spcPts val="5"/>
                        </a:spcBef>
                        <a:spcAft>
                          <a:spcPts val="0"/>
                        </a:spcAft>
                      </a:pPr>
                      <a:r>
                        <a:rPr lang="nl-NL" sz="1800" b="0" dirty="0">
                          <a:effectLst/>
                        </a:rPr>
                        <a:t>Het verjagen van een</a:t>
                      </a:r>
                      <a:r>
                        <a:rPr lang="nl-NL" sz="1800" b="0" spc="-50" dirty="0">
                          <a:effectLst/>
                        </a:rPr>
                        <a:t> </a:t>
                      </a:r>
                      <a:r>
                        <a:rPr lang="nl-NL" sz="1800" b="0" dirty="0">
                          <a:effectLst/>
                        </a:rPr>
                        <a:t>bedreiging</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19827657"/>
                  </a:ext>
                </a:extLst>
              </a:tr>
              <a:tr h="552568">
                <a:tc>
                  <a:txBody>
                    <a:bodyPr/>
                    <a:lstStyle/>
                    <a:p>
                      <a:pPr marL="66675" algn="just">
                        <a:lnSpc>
                          <a:spcPts val="1320"/>
                        </a:lnSpc>
                        <a:spcAft>
                          <a:spcPts val="0"/>
                        </a:spcAft>
                      </a:pPr>
                      <a:endParaRPr lang="nl-NL" sz="1800" b="0" dirty="0" smtClean="0">
                        <a:effectLst/>
                      </a:endParaRPr>
                    </a:p>
                    <a:p>
                      <a:pPr marL="66675" algn="just">
                        <a:lnSpc>
                          <a:spcPts val="1320"/>
                        </a:lnSpc>
                        <a:spcAft>
                          <a:spcPts val="0"/>
                        </a:spcAft>
                      </a:pPr>
                      <a:r>
                        <a:rPr lang="nl-NL" sz="1800" b="0" dirty="0" smtClean="0">
                          <a:effectLst/>
                        </a:rPr>
                        <a:t>Krolsheidroep</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marL="66675" algn="just">
                        <a:lnSpc>
                          <a:spcPts val="1320"/>
                        </a:lnSpc>
                        <a:spcAft>
                          <a:spcPts val="0"/>
                        </a:spcAft>
                      </a:pPr>
                      <a:endParaRPr lang="nl-NL" sz="1800" b="0" dirty="0" smtClean="0">
                        <a:effectLst/>
                      </a:endParaRPr>
                    </a:p>
                    <a:p>
                      <a:pPr marL="66675" algn="just">
                        <a:lnSpc>
                          <a:spcPts val="1320"/>
                        </a:lnSpc>
                        <a:spcAft>
                          <a:spcPts val="0"/>
                        </a:spcAft>
                      </a:pPr>
                      <a:r>
                        <a:rPr lang="nl-NL" sz="1800" b="0" dirty="0" smtClean="0">
                          <a:effectLst/>
                        </a:rPr>
                        <a:t>De </a:t>
                      </a:r>
                      <a:r>
                        <a:rPr lang="nl-NL" sz="1800" b="0" dirty="0">
                          <a:effectLst/>
                        </a:rPr>
                        <a:t>poes is in de voortplantingsstemming en lokt hiermee</a:t>
                      </a:r>
                      <a:r>
                        <a:rPr lang="nl-NL" sz="1800" b="0" spc="-80" dirty="0">
                          <a:effectLst/>
                        </a:rPr>
                        <a:t> </a:t>
                      </a:r>
                      <a:r>
                        <a:rPr lang="nl-NL" sz="1800" b="0" dirty="0">
                          <a:effectLst/>
                        </a:rPr>
                        <a:t>katers</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93303352"/>
                  </a:ext>
                </a:extLst>
              </a:tr>
              <a:tr h="592214">
                <a:tc>
                  <a:txBody>
                    <a:bodyPr/>
                    <a:lstStyle/>
                    <a:p>
                      <a:pPr marL="66675" algn="just">
                        <a:spcAft>
                          <a:spcPts val="0"/>
                        </a:spcAft>
                      </a:pPr>
                      <a:r>
                        <a:rPr lang="nl-NL" sz="1800" b="0" dirty="0">
                          <a:effectLst/>
                        </a:rPr>
                        <a:t>Mekkeren</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66675" algn="just">
                        <a:spcAft>
                          <a:spcPts val="0"/>
                        </a:spcAft>
                      </a:pPr>
                      <a:r>
                        <a:rPr lang="nl-NL" sz="1800" b="0" dirty="0">
                          <a:effectLst/>
                        </a:rPr>
                        <a:t>Uiting van</a:t>
                      </a:r>
                      <a:r>
                        <a:rPr lang="nl-NL" sz="1800" b="0" spc="-60" dirty="0">
                          <a:effectLst/>
                        </a:rPr>
                        <a:t> </a:t>
                      </a:r>
                      <a:r>
                        <a:rPr lang="nl-NL" sz="1800" b="0" dirty="0">
                          <a:effectLst/>
                        </a:rPr>
                        <a:t>frustratie</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4844509"/>
                  </a:ext>
                </a:extLst>
              </a:tr>
              <a:tr h="1083111">
                <a:tc>
                  <a:txBody>
                    <a:bodyPr/>
                    <a:lstStyle/>
                    <a:p>
                      <a:pPr marL="66675" algn="just">
                        <a:spcAft>
                          <a:spcPts val="0"/>
                        </a:spcAft>
                      </a:pPr>
                      <a:r>
                        <a:rPr lang="nl-NL" sz="1800" b="0">
                          <a:effectLst/>
                        </a:rPr>
                        <a:t>Miauwen</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66675" marR="121285" algn="just">
                        <a:spcAft>
                          <a:spcPts val="0"/>
                        </a:spcAft>
                      </a:pPr>
                      <a:r>
                        <a:rPr lang="nl-NL" sz="1800" b="0" dirty="0">
                          <a:effectLst/>
                        </a:rPr>
                        <a:t>Bekendste kattengeluid wat vooral gebruikt lijkt te worden in de communicatie naar mensen</a:t>
                      </a:r>
                      <a:r>
                        <a:rPr lang="nl-NL" sz="1800" b="0" spc="-170" dirty="0">
                          <a:effectLst/>
                        </a:rPr>
                        <a:t> </a:t>
                      </a:r>
                      <a:r>
                        <a:rPr lang="nl-NL" sz="1800" b="0" dirty="0">
                          <a:effectLst/>
                        </a:rPr>
                        <a:t>toe en niet direct naar soortgenoten</a:t>
                      </a:r>
                      <a:r>
                        <a:rPr lang="nl-NL" sz="1800" b="0" spc="-65" dirty="0">
                          <a:effectLst/>
                        </a:rPr>
                        <a:t> </a:t>
                      </a:r>
                      <a:r>
                        <a:rPr lang="nl-NL" sz="1800" b="0" dirty="0">
                          <a:effectLst/>
                        </a:rPr>
                        <a:t>toe.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181754567"/>
                  </a:ext>
                </a:extLst>
              </a:tr>
            </a:tbl>
          </a:graphicData>
        </a:graphic>
      </p:graphicFrame>
      <p:sp>
        <p:nvSpPr>
          <p:cNvPr id="5" name="Tekstvak 4"/>
          <p:cNvSpPr txBox="1"/>
          <p:nvPr/>
        </p:nvSpPr>
        <p:spPr>
          <a:xfrm>
            <a:off x="1273628" y="6327486"/>
            <a:ext cx="9614263" cy="369332"/>
          </a:xfrm>
          <a:prstGeom prst="rect">
            <a:avLst/>
          </a:prstGeom>
          <a:noFill/>
        </p:spPr>
        <p:txBody>
          <a:bodyPr wrap="square" rtlCol="0">
            <a:spAutoFit/>
          </a:bodyPr>
          <a:lstStyle/>
          <a:p>
            <a:pPr algn="ctr"/>
            <a:r>
              <a:rPr lang="nl-NL" dirty="0">
                <a:hlinkClick r:id="rId8"/>
              </a:rPr>
              <a:t>https://</a:t>
            </a:r>
            <a:r>
              <a:rPr lang="nl-NL" dirty="0" smtClean="0">
                <a:hlinkClick r:id="rId8"/>
              </a:rPr>
              <a:t>www.youtube.com/watch?v=RdRELKmC9hI</a:t>
            </a:r>
            <a:r>
              <a:rPr lang="nl-NL" dirty="0" smtClean="0"/>
              <a:t> </a:t>
            </a:r>
            <a:endParaRPr lang="nl-NL" dirty="0"/>
          </a:p>
        </p:txBody>
      </p:sp>
      <p:pic>
        <p:nvPicPr>
          <p:cNvPr id="6"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395858" y="4199667"/>
            <a:ext cx="609600" cy="609600"/>
          </a:xfrm>
          <a:prstGeom prst="rect">
            <a:avLst/>
          </a:prstGeom>
        </p:spPr>
      </p:pic>
      <p:pic>
        <p:nvPicPr>
          <p:cNvPr id="7" name="Krolse ka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395858" y="3533540"/>
            <a:ext cx="609600" cy="609600"/>
          </a:xfrm>
          <a:prstGeom prst="rect">
            <a:avLst/>
          </a:prstGeom>
        </p:spPr>
      </p:pic>
      <p:pic>
        <p:nvPicPr>
          <p:cNvPr id="8" name="Blazen en gromme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408920" y="2331402"/>
            <a:ext cx="609600" cy="609600"/>
          </a:xfrm>
          <a:prstGeom prst="rect">
            <a:avLst/>
          </a:prstGeom>
        </p:spPr>
      </p:pic>
    </p:spTree>
    <p:extLst>
      <p:ext uri="{BB962C8B-B14F-4D97-AF65-F5344CB8AC3E}">
        <p14:creationId xmlns:p14="http://schemas.microsoft.com/office/powerpoint/2010/main" val="3240131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659"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893"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355" y="322217"/>
            <a:ext cx="11123022" cy="1356360"/>
          </a:xfrm>
        </p:spPr>
        <p:txBody>
          <a:bodyPr>
            <a:normAutofit/>
          </a:bodyPr>
          <a:lstStyle/>
          <a:p>
            <a:r>
              <a:rPr lang="nl-NL" sz="4000" dirty="0" smtClean="0"/>
              <a:t>Lichaamstaal en gezichtsuitdrukkingen bij de kat</a:t>
            </a:r>
            <a:endParaRPr lang="nl-NL" sz="4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72992274"/>
              </p:ext>
            </p:extLst>
          </p:nvPr>
        </p:nvGraphicFramePr>
        <p:xfrm>
          <a:off x="488063" y="1362709"/>
          <a:ext cx="11231496" cy="4916171"/>
        </p:xfrm>
        <a:graphic>
          <a:graphicData uri="http://schemas.openxmlformats.org/drawingml/2006/table">
            <a:tbl>
              <a:tblPr firstRow="1" firstCol="1" lastRow="1" lastCol="1" bandRow="1" bandCol="1">
                <a:tableStyleId>{69012ECD-51FC-41F1-AA8D-1B2483CD663E}</a:tableStyleId>
              </a:tblPr>
              <a:tblGrid>
                <a:gridCol w="2754096">
                  <a:extLst>
                    <a:ext uri="{9D8B030D-6E8A-4147-A177-3AD203B41FA5}">
                      <a16:colId xmlns:a16="http://schemas.microsoft.com/office/drawing/2014/main" val="2133585391"/>
                    </a:ext>
                  </a:extLst>
                </a:gridCol>
                <a:gridCol w="4268034">
                  <a:extLst>
                    <a:ext uri="{9D8B030D-6E8A-4147-A177-3AD203B41FA5}">
                      <a16:colId xmlns:a16="http://schemas.microsoft.com/office/drawing/2014/main" val="3391240448"/>
                    </a:ext>
                  </a:extLst>
                </a:gridCol>
                <a:gridCol w="1822755">
                  <a:extLst>
                    <a:ext uri="{9D8B030D-6E8A-4147-A177-3AD203B41FA5}">
                      <a16:colId xmlns:a16="http://schemas.microsoft.com/office/drawing/2014/main" val="3598065228"/>
                    </a:ext>
                  </a:extLst>
                </a:gridCol>
                <a:gridCol w="2386611">
                  <a:extLst>
                    <a:ext uri="{9D8B030D-6E8A-4147-A177-3AD203B41FA5}">
                      <a16:colId xmlns:a16="http://schemas.microsoft.com/office/drawing/2014/main" val="759289192"/>
                    </a:ext>
                  </a:extLst>
                </a:gridCol>
              </a:tblGrid>
              <a:tr h="324990">
                <a:tc>
                  <a:txBody>
                    <a:bodyPr/>
                    <a:lstStyle/>
                    <a:p>
                      <a:pPr>
                        <a:spcAft>
                          <a:spcPts val="0"/>
                        </a:spcAft>
                      </a:pPr>
                      <a:r>
                        <a:rPr lang="nl-NL" sz="1400" dirty="0">
                          <a:effectLst/>
                        </a:rPr>
                        <a:t>Gedrag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a:effectLst/>
                        </a:rPr>
                        <a:t>Kenmerken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a:effectLst/>
                        </a:rPr>
                        <a:t>Lichaamshouding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dirty="0">
                          <a:effectLst/>
                        </a:rPr>
                        <a:t>Gezichtsuitdrukking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1321000"/>
                  </a:ext>
                </a:extLst>
              </a:tr>
              <a:tr h="1043426">
                <a:tc>
                  <a:txBody>
                    <a:bodyPr/>
                    <a:lstStyle/>
                    <a:p>
                      <a:pPr>
                        <a:spcAft>
                          <a:spcPts val="0"/>
                        </a:spcAft>
                      </a:pPr>
                      <a:r>
                        <a:rPr lang="nl-NL" sz="1400" b="0" dirty="0">
                          <a:effectLst/>
                        </a:rPr>
                        <a:t>Blij om je te</a:t>
                      </a:r>
                      <a:r>
                        <a:rPr lang="nl-NL" sz="1400" b="0" spc="-45" dirty="0">
                          <a:effectLst/>
                        </a:rPr>
                        <a:t> </a:t>
                      </a:r>
                      <a:r>
                        <a:rPr lang="nl-NL" sz="1400" b="0" dirty="0">
                          <a:effectLst/>
                        </a:rPr>
                        <a:t>zien</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b="0" dirty="0">
                          <a:effectLst/>
                        </a:rPr>
                        <a:t>Rechtop staande staart Soms kwispelende</a:t>
                      </a:r>
                      <a:r>
                        <a:rPr lang="nl-NL" sz="1400" b="0" spc="-60" dirty="0">
                          <a:effectLst/>
                        </a:rPr>
                        <a:t> </a:t>
                      </a:r>
                      <a:r>
                        <a:rPr lang="nl-NL" sz="1400" b="0" dirty="0">
                          <a:effectLst/>
                        </a:rPr>
                        <a:t>staart Kopjes</a:t>
                      </a:r>
                      <a:r>
                        <a:rPr lang="nl-NL" sz="1400" b="0" spc="-5" dirty="0">
                          <a:effectLst/>
                        </a:rPr>
                        <a:t> </a:t>
                      </a:r>
                      <a:r>
                        <a:rPr lang="nl-NL" sz="1400" b="0" dirty="0">
                          <a:effectLst/>
                        </a:rPr>
                        <a:t>geven, miauwen</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Aft>
                          <a:spcPts val="0"/>
                        </a:spcAft>
                      </a:pP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77756560"/>
                  </a:ext>
                </a:extLst>
              </a:tr>
              <a:tr h="1195387">
                <a:tc>
                  <a:txBody>
                    <a:bodyPr/>
                    <a:lstStyle/>
                    <a:p>
                      <a:pPr>
                        <a:spcAft>
                          <a:spcPts val="0"/>
                        </a:spcAft>
                      </a:pPr>
                      <a:r>
                        <a:rPr lang="nl-NL" sz="1400" b="0" dirty="0">
                          <a:effectLst/>
                        </a:rPr>
                        <a:t>Vriendelijk en</a:t>
                      </a:r>
                      <a:r>
                        <a:rPr lang="nl-NL" sz="1400" b="0" spc="-50" dirty="0">
                          <a:effectLst/>
                        </a:rPr>
                        <a:t> </a:t>
                      </a:r>
                      <a:r>
                        <a:rPr lang="nl-NL" sz="1400" b="0" dirty="0">
                          <a:effectLst/>
                        </a:rPr>
                        <a:t>enthousiast</a:t>
                      </a:r>
                    </a:p>
                    <a:p>
                      <a:pPr>
                        <a:spcAft>
                          <a:spcPts val="0"/>
                        </a:spcAft>
                      </a:pPr>
                      <a:r>
                        <a:rPr lang="nl-NL" sz="1400" b="0" dirty="0">
                          <a:effectLst/>
                        </a:rPr>
                        <a:t>(‘ik ben gek op</a:t>
                      </a:r>
                      <a:r>
                        <a:rPr lang="nl-NL" sz="1400" b="0" spc="-25" dirty="0">
                          <a:effectLst/>
                        </a:rPr>
                        <a:t> </a:t>
                      </a:r>
                      <a:r>
                        <a:rPr lang="nl-NL" sz="1400" b="0" dirty="0">
                          <a:effectLst/>
                        </a:rPr>
                        <a:t>jou’)</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b="0" dirty="0">
                          <a:effectLst/>
                        </a:rPr>
                        <a:t>Rechtop staande</a:t>
                      </a:r>
                      <a:r>
                        <a:rPr lang="nl-NL" sz="1400" b="0" spc="-50" dirty="0">
                          <a:effectLst/>
                        </a:rPr>
                        <a:t> </a:t>
                      </a:r>
                      <a:r>
                        <a:rPr lang="nl-NL" sz="1400" b="0" dirty="0">
                          <a:effectLst/>
                        </a:rPr>
                        <a:t>staart Trillende</a:t>
                      </a:r>
                      <a:r>
                        <a:rPr lang="nl-NL" sz="1400" b="0" spc="-55" dirty="0">
                          <a:effectLst/>
                        </a:rPr>
                        <a:t> </a:t>
                      </a:r>
                      <a:r>
                        <a:rPr lang="nl-NL" sz="1400" b="0" dirty="0">
                          <a:effectLst/>
                        </a:rPr>
                        <a:t>staart</a:t>
                      </a:r>
                    </a:p>
                    <a:p>
                      <a:pPr>
                        <a:spcAft>
                          <a:spcPts val="0"/>
                        </a:spcAft>
                      </a:pPr>
                      <a:r>
                        <a:rPr lang="nl-NL" sz="1400" b="0" dirty="0">
                          <a:effectLst/>
                        </a:rPr>
                        <a:t>Kopjes geven</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721004399"/>
                  </a:ext>
                </a:extLst>
              </a:tr>
              <a:tr h="1176184">
                <a:tc>
                  <a:txBody>
                    <a:bodyPr/>
                    <a:lstStyle/>
                    <a:p>
                      <a:pPr>
                        <a:spcAft>
                          <a:spcPts val="0"/>
                        </a:spcAft>
                      </a:pPr>
                      <a:r>
                        <a:rPr lang="en-US" sz="1400" b="0" dirty="0">
                          <a:effectLst/>
                        </a:rPr>
                        <a:t>Boos/</a:t>
                      </a:r>
                      <a:r>
                        <a:rPr lang="en-US" sz="1400" b="0" dirty="0" err="1">
                          <a:effectLst/>
                        </a:rPr>
                        <a:t>agressie</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solidFill>
                      <a:prstDash val="solid"/>
                      <a:round/>
                      <a:headEnd type="none" w="med" len="med"/>
                      <a:tailEnd type="none" w="med" len="med"/>
                    </a:lnB>
                  </a:tcPr>
                </a:tc>
                <a:tc>
                  <a:txBody>
                    <a:bodyPr/>
                    <a:lstStyle/>
                    <a:p>
                      <a:pPr>
                        <a:spcAft>
                          <a:spcPts val="0"/>
                        </a:spcAft>
                      </a:pPr>
                      <a:r>
                        <a:rPr lang="nl-NL" sz="1400" b="0" dirty="0">
                          <a:effectLst/>
                        </a:rPr>
                        <a:t>Hoge rug</a:t>
                      </a:r>
                    </a:p>
                    <a:p>
                      <a:pPr>
                        <a:spcAft>
                          <a:spcPts val="0"/>
                        </a:spcAft>
                      </a:pPr>
                      <a:r>
                        <a:rPr lang="nl-NL" sz="1400" b="0" dirty="0">
                          <a:effectLst/>
                        </a:rPr>
                        <a:t>Rug haren omhoog Oren naar </a:t>
                      </a:r>
                      <a:r>
                        <a:rPr lang="nl-NL" sz="1400" b="0" dirty="0" smtClean="0">
                          <a:effectLst/>
                        </a:rPr>
                        <a:t>achteren.</a:t>
                      </a:r>
                    </a:p>
                    <a:p>
                      <a:pPr>
                        <a:spcAft>
                          <a:spcPts val="0"/>
                        </a:spcAft>
                      </a:pPr>
                      <a:r>
                        <a:rPr lang="nl-NL" sz="1400" b="0" dirty="0" smtClean="0">
                          <a:effectLst/>
                        </a:rPr>
                        <a:t>Staart </a:t>
                      </a:r>
                      <a:r>
                        <a:rPr lang="nl-NL" sz="1400" b="0" dirty="0">
                          <a:effectLst/>
                        </a:rPr>
                        <a:t>omhoog en dik</a:t>
                      </a:r>
                    </a:p>
                    <a:p>
                      <a:pPr>
                        <a:spcAft>
                          <a:spcPts val="0"/>
                        </a:spcAft>
                      </a:pPr>
                      <a:r>
                        <a:rPr lang="nl-NL" sz="1400" b="0" dirty="0">
                          <a:effectLst/>
                        </a:rPr>
                        <a:t>Snorharen naar beneden Lichaam iets naar voren Pupillen verkleind</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solidFill>
                      <a:prstDash val="solid"/>
                      <a:round/>
                      <a:headEnd type="none" w="med" len="med"/>
                      <a:tailEnd type="none" w="med" len="med"/>
                    </a:lnB>
                  </a:tcPr>
                </a:tc>
                <a:tc>
                  <a:txBody>
                    <a:bodyPr/>
                    <a:lstStyle/>
                    <a:p>
                      <a:pPr>
                        <a:spcAft>
                          <a:spcPts val="0"/>
                        </a:spcAft>
                      </a:pP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pPr>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274308"/>
                  </a:ext>
                </a:extLst>
              </a:tr>
              <a:tr h="1176184">
                <a:tc>
                  <a:txBody>
                    <a:bodyPr/>
                    <a:lstStyle/>
                    <a:p>
                      <a:pPr marL="66675" algn="just">
                        <a:lnSpc>
                          <a:spcPts val="1325"/>
                        </a:lnSpc>
                        <a:spcAft>
                          <a:spcPts val="0"/>
                        </a:spcAft>
                      </a:pPr>
                      <a:r>
                        <a:rPr lang="nl-NL" sz="1400" b="0">
                          <a:effectLst/>
                          <a:latin typeface="Calibri" panose="020F0502020204030204" pitchFamily="34" charset="0"/>
                          <a:ea typeface="Calibri" panose="020F0502020204030204" pitchFamily="34" charset="0"/>
                          <a:cs typeface="Times New Roman" panose="02020603050405020304" pitchFamily="18" charset="0"/>
                        </a:rPr>
                        <a:t>Angst</a:t>
                      </a:r>
                    </a:p>
                  </a:txBody>
                  <a:tcPr marL="0" marR="0" marT="0" marB="0">
                    <a:lnT w="12700" cap="flat" cmpd="sng" algn="ctr">
                      <a:solidFill>
                        <a:schemeClr val="accent1"/>
                      </a:solidFill>
                      <a:prstDash val="solid"/>
                      <a:round/>
                      <a:headEnd type="none" w="med" len="med"/>
                      <a:tailEnd type="none" w="med" len="med"/>
                    </a:lnT>
                  </a:tcPr>
                </a:tc>
                <a:tc>
                  <a:txBody>
                    <a:bodyPr/>
                    <a:lstStyle/>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Hoge</a:t>
                      </a:r>
                      <a:r>
                        <a:rPr lang="nl-NL" sz="1400" b="0" spc="-30"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rug</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Rug haren omhoog Staart omlaag en </a:t>
                      </a:r>
                      <a:r>
                        <a:rPr lang="nl-NL" sz="1400" b="0" dirty="0" smtClean="0">
                          <a:effectLst/>
                          <a:latin typeface="Calibri" panose="020F0502020204030204" pitchFamily="34" charset="0"/>
                          <a:ea typeface="Calibri" panose="020F0502020204030204" pitchFamily="34" charset="0"/>
                          <a:cs typeface="Times New Roman" panose="02020603050405020304" pitchFamily="18" charset="0"/>
                        </a:rPr>
                        <a:t>dik.</a:t>
                      </a:r>
                    </a:p>
                    <a:p>
                      <a:pPr>
                        <a:spcAft>
                          <a:spcPts val="0"/>
                        </a:spcAft>
                      </a:pPr>
                      <a:r>
                        <a:rPr lang="nl-NL" sz="1400" b="0" dirty="0" smtClean="0">
                          <a:effectLst/>
                          <a:latin typeface="Calibri" panose="020F0502020204030204" pitchFamily="34" charset="0"/>
                          <a:ea typeface="Calibri" panose="020F0502020204030204" pitchFamily="34" charset="0"/>
                          <a:cs typeface="Times New Roman" panose="02020603050405020304" pitchFamily="18" charset="0"/>
                        </a:rPr>
                        <a:t>Oren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naar achteren Pupillen </a:t>
                      </a:r>
                      <a:r>
                        <a:rPr lang="nl-NL" sz="1400" b="0" dirty="0" smtClean="0">
                          <a:effectLst/>
                          <a:latin typeface="Calibri" panose="020F0502020204030204" pitchFamily="34" charset="0"/>
                          <a:ea typeface="Calibri" panose="020F0502020204030204" pitchFamily="34" charset="0"/>
                          <a:cs typeface="Times New Roman" panose="02020603050405020304" pitchFamily="18" charset="0"/>
                        </a:rPr>
                        <a:t>vergroot</a:t>
                      </a:r>
                    </a:p>
                    <a:p>
                      <a:pPr>
                        <a:spcAft>
                          <a:spcPts val="0"/>
                        </a:spcAft>
                      </a:pPr>
                      <a:r>
                        <a:rPr lang="nl-NL" sz="1400" b="0" dirty="0" smtClean="0">
                          <a:effectLst/>
                          <a:latin typeface="Calibri" panose="020F0502020204030204" pitchFamily="34" charset="0"/>
                          <a:ea typeface="Calibri" panose="020F0502020204030204" pitchFamily="34" charset="0"/>
                          <a:cs typeface="Times New Roman" panose="02020603050405020304" pitchFamily="18" charset="0"/>
                        </a:rPr>
                        <a:t>Snorharen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naar</a:t>
                      </a:r>
                      <a:r>
                        <a:rPr lang="nl-NL" sz="1400" b="0" spc="-60"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achteren</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Lichaam iets naar achteren, klaar om</a:t>
                      </a:r>
                      <a:r>
                        <a:rPr lang="nl-NL" sz="1400" b="0" spc="-75"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te vluchten</a:t>
                      </a:r>
                    </a:p>
                  </a:txBody>
                  <a:tcPr marL="0" marR="0" marT="0" marB="0">
                    <a:lnT w="12700" cap="flat" cmpd="sng" algn="ctr">
                      <a:solidFill>
                        <a:schemeClr val="accent1"/>
                      </a:solidFill>
                      <a:prstDash val="solid"/>
                      <a:round/>
                      <a:headEnd type="none" w="med" len="med"/>
                      <a:tailEnd type="none" w="med" len="med"/>
                    </a:lnT>
                  </a:tcPr>
                </a:tc>
                <a:tc>
                  <a:txBody>
                    <a:bodyPr/>
                    <a:lstStyle/>
                    <a:p>
                      <a:pPr marL="6413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nl-NL" sz="10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10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20"/>
                        </a:spcBef>
                        <a:spcAft>
                          <a:spcPts val="0"/>
                        </a:spcAft>
                      </a:pPr>
                      <a:r>
                        <a:rPr lang="nl-NL" sz="145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solidFill>
                      <a:prstDash val="solid"/>
                      <a:round/>
                      <a:headEnd type="none" w="med" len="med"/>
                      <a:tailEnd type="none" w="med" len="med"/>
                    </a:lnT>
                  </a:tcPr>
                </a:tc>
                <a:tc>
                  <a:txBody>
                    <a:bodyPr/>
                    <a:lstStyle/>
                    <a:p>
                      <a:pPr marL="6540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nl-NL" sz="10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5"/>
                        </a:spcBef>
                        <a:spcAft>
                          <a:spcPts val="0"/>
                        </a:spcAft>
                      </a:pPr>
                      <a:r>
                        <a:rPr lang="nl-NL" sz="14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223434787"/>
                  </a:ext>
                </a:extLst>
              </a:tr>
            </a:tbl>
          </a:graphicData>
        </a:graphic>
      </p:graphicFrame>
      <p:pic>
        <p:nvPicPr>
          <p:cNvPr id="8198" name="image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314" y="1684585"/>
            <a:ext cx="8096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imag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14" y="2860633"/>
            <a:ext cx="742950" cy="8858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image1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2815" y="2634918"/>
            <a:ext cx="873664" cy="980208"/>
          </a:xfrm>
          <a:prstGeom prst="rect">
            <a:avLst/>
          </a:prstGeom>
          <a:noFill/>
          <a:extLst>
            <a:ext uri="{909E8E84-426E-40DD-AFC4-6F175D3DCCD1}">
              <a14:hiddenFill xmlns:a14="http://schemas.microsoft.com/office/drawing/2010/main">
                <a:solidFill>
                  <a:srgbClr val="FFFFFF"/>
                </a:solidFill>
              </a14:hiddenFill>
            </a:ext>
          </a:extLst>
        </p:spPr>
      </p:pic>
      <p:pic>
        <p:nvPicPr>
          <p:cNvPr id="8194" name="image13.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541" y="4008106"/>
            <a:ext cx="7810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0220" y="3825816"/>
            <a:ext cx="9588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image1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0654" y="1706343"/>
            <a:ext cx="8858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15.png"/>
          <p:cNvPicPr/>
          <p:nvPr/>
        </p:nvPicPr>
        <p:blipFill>
          <a:blip r:embed="rId8" cstate="print"/>
          <a:stretch>
            <a:fillRect/>
          </a:stretch>
        </p:blipFill>
        <p:spPr>
          <a:xfrm>
            <a:off x="7849156" y="5304911"/>
            <a:ext cx="1099820" cy="829945"/>
          </a:xfrm>
          <a:prstGeom prst="rect">
            <a:avLst/>
          </a:prstGeom>
        </p:spPr>
      </p:pic>
      <p:pic>
        <p:nvPicPr>
          <p:cNvPr id="12" name="image16.jpeg"/>
          <p:cNvPicPr/>
          <p:nvPr/>
        </p:nvPicPr>
        <p:blipFill>
          <a:blip r:embed="rId9" cstate="print"/>
          <a:stretch>
            <a:fillRect/>
          </a:stretch>
        </p:blipFill>
        <p:spPr>
          <a:xfrm>
            <a:off x="9680654" y="4834059"/>
            <a:ext cx="1016635" cy="885825"/>
          </a:xfrm>
          <a:prstGeom prst="rect">
            <a:avLst/>
          </a:prstGeom>
        </p:spPr>
      </p:pic>
    </p:spTree>
    <p:extLst>
      <p:ext uri="{BB962C8B-B14F-4D97-AF65-F5344CB8AC3E}">
        <p14:creationId xmlns:p14="http://schemas.microsoft.com/office/powerpoint/2010/main" val="82343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Dierenwelzijn</a:t>
            </a:r>
            <a:endParaRPr lang="nl-NL" b="1" dirty="0">
              <a:solidFill>
                <a:schemeClr val="tx2"/>
              </a:solidFill>
            </a:endParaRPr>
          </a:p>
        </p:txBody>
      </p:sp>
      <p:pic>
        <p:nvPicPr>
          <p:cNvPr id="4" name="Afbeelding 3"/>
          <p:cNvPicPr>
            <a:picLocks noChangeAspect="1"/>
          </p:cNvPicPr>
          <p:nvPr/>
        </p:nvPicPr>
        <p:blipFill>
          <a:blip r:embed="rId3"/>
          <a:stretch>
            <a:fillRect/>
          </a:stretch>
        </p:blipFill>
        <p:spPr>
          <a:xfrm>
            <a:off x="8299946" y="1528837"/>
            <a:ext cx="3060781" cy="1068386"/>
          </a:xfrm>
          <a:prstGeom prst="rect">
            <a:avLst/>
          </a:prstGeom>
        </p:spPr>
      </p:pic>
      <p:pic>
        <p:nvPicPr>
          <p:cNvPr id="6" name="Afbeelding 5"/>
          <p:cNvPicPr>
            <a:picLocks noChangeAspect="1"/>
          </p:cNvPicPr>
          <p:nvPr/>
        </p:nvPicPr>
        <p:blipFill>
          <a:blip r:embed="rId4"/>
          <a:stretch>
            <a:fillRect/>
          </a:stretch>
        </p:blipFill>
        <p:spPr>
          <a:xfrm>
            <a:off x="1109964" y="4372044"/>
            <a:ext cx="4578212" cy="2289106"/>
          </a:xfrm>
          <a:prstGeom prst="rect">
            <a:avLst/>
          </a:prstGeom>
        </p:spPr>
      </p:pic>
      <p:pic>
        <p:nvPicPr>
          <p:cNvPr id="3074" name="Picture 2" descr="Afbeeldingsresultaat voor dierenbescherm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27" y="1804511"/>
            <a:ext cx="3078412" cy="245434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6"/>
          <a:stretch>
            <a:fillRect/>
          </a:stretch>
        </p:blipFill>
        <p:spPr>
          <a:xfrm>
            <a:off x="6102926" y="4910649"/>
            <a:ext cx="6003761" cy="1211896"/>
          </a:xfrm>
          <a:prstGeom prst="rect">
            <a:avLst/>
          </a:prstGeom>
        </p:spPr>
      </p:pic>
      <p:pic>
        <p:nvPicPr>
          <p:cNvPr id="7" name="Afbeelding 6"/>
          <p:cNvPicPr>
            <a:picLocks noChangeAspect="1"/>
          </p:cNvPicPr>
          <p:nvPr/>
        </p:nvPicPr>
        <p:blipFill>
          <a:blip r:embed="rId7"/>
          <a:stretch>
            <a:fillRect/>
          </a:stretch>
        </p:blipFill>
        <p:spPr>
          <a:xfrm>
            <a:off x="4829553" y="2434738"/>
            <a:ext cx="2821067" cy="1880711"/>
          </a:xfrm>
          <a:prstGeom prst="rect">
            <a:avLst/>
          </a:prstGeom>
        </p:spPr>
      </p:pic>
      <p:pic>
        <p:nvPicPr>
          <p:cNvPr id="5" name="Afbeelding 4"/>
          <p:cNvPicPr>
            <a:picLocks noChangeAspect="1"/>
          </p:cNvPicPr>
          <p:nvPr/>
        </p:nvPicPr>
        <p:blipFill>
          <a:blip r:embed="rId8"/>
          <a:stretch>
            <a:fillRect/>
          </a:stretch>
        </p:blipFill>
        <p:spPr>
          <a:xfrm>
            <a:off x="5688176" y="282106"/>
            <a:ext cx="1400175" cy="1743075"/>
          </a:xfrm>
          <a:prstGeom prst="rect">
            <a:avLst/>
          </a:prstGeom>
        </p:spPr>
      </p:pic>
    </p:spTree>
    <p:extLst>
      <p:ext uri="{BB962C8B-B14F-4D97-AF65-F5344CB8AC3E}">
        <p14:creationId xmlns:p14="http://schemas.microsoft.com/office/powerpoint/2010/main" val="1165626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355" y="322217"/>
            <a:ext cx="11123022" cy="1356360"/>
          </a:xfrm>
        </p:spPr>
        <p:txBody>
          <a:bodyPr>
            <a:normAutofit/>
          </a:bodyPr>
          <a:lstStyle/>
          <a:p>
            <a:r>
              <a:rPr lang="nl-NL" sz="4000" dirty="0" smtClean="0"/>
              <a:t>Lichaamstaal en gezichtsuitdrukkingen bij de kat</a:t>
            </a:r>
            <a:endParaRPr lang="nl-NL" sz="4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677336797"/>
              </p:ext>
            </p:extLst>
          </p:nvPr>
        </p:nvGraphicFramePr>
        <p:xfrm>
          <a:off x="436710" y="1678577"/>
          <a:ext cx="11020312" cy="4811668"/>
        </p:xfrm>
        <a:graphic>
          <a:graphicData uri="http://schemas.openxmlformats.org/drawingml/2006/table">
            <a:tbl>
              <a:tblPr firstRow="1" firstCol="1" lastRow="1" lastCol="1" bandRow="1" bandCol="1">
                <a:tableStyleId>{69012ECD-51FC-41F1-AA8D-1B2483CD663E}</a:tableStyleId>
              </a:tblPr>
              <a:tblGrid>
                <a:gridCol w="2702311">
                  <a:extLst>
                    <a:ext uri="{9D8B030D-6E8A-4147-A177-3AD203B41FA5}">
                      <a16:colId xmlns:a16="http://schemas.microsoft.com/office/drawing/2014/main" val="2133585391"/>
                    </a:ext>
                  </a:extLst>
                </a:gridCol>
                <a:gridCol w="4187783">
                  <a:extLst>
                    <a:ext uri="{9D8B030D-6E8A-4147-A177-3AD203B41FA5}">
                      <a16:colId xmlns:a16="http://schemas.microsoft.com/office/drawing/2014/main" val="3391240448"/>
                    </a:ext>
                  </a:extLst>
                </a:gridCol>
                <a:gridCol w="1788482">
                  <a:extLst>
                    <a:ext uri="{9D8B030D-6E8A-4147-A177-3AD203B41FA5}">
                      <a16:colId xmlns:a16="http://schemas.microsoft.com/office/drawing/2014/main" val="3598065228"/>
                    </a:ext>
                  </a:extLst>
                </a:gridCol>
                <a:gridCol w="2341736">
                  <a:extLst>
                    <a:ext uri="{9D8B030D-6E8A-4147-A177-3AD203B41FA5}">
                      <a16:colId xmlns:a16="http://schemas.microsoft.com/office/drawing/2014/main" val="759289192"/>
                    </a:ext>
                  </a:extLst>
                </a:gridCol>
              </a:tblGrid>
              <a:tr h="294766">
                <a:tc>
                  <a:txBody>
                    <a:bodyPr/>
                    <a:lstStyle/>
                    <a:p>
                      <a:pPr>
                        <a:spcAft>
                          <a:spcPts val="0"/>
                        </a:spcAft>
                      </a:pPr>
                      <a:r>
                        <a:rPr lang="nl-NL" sz="1400" b="1" dirty="0">
                          <a:effectLst/>
                        </a:rPr>
                        <a:t>Gedrag</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a:effectLst/>
                        </a:rPr>
                        <a:t>Kenmerken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a:effectLst/>
                        </a:rPr>
                        <a:t>Lichaamshouding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nl-NL" sz="1400">
                          <a:effectLst/>
                        </a:rPr>
                        <a:t>Gezichtsuitdrukking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1321000"/>
                  </a:ext>
                </a:extLst>
              </a:tr>
              <a:tr h="946388">
                <a:tc>
                  <a:txBody>
                    <a:bodyPr/>
                    <a:lstStyle/>
                    <a:p>
                      <a:pPr marL="66675" algn="just">
                        <a:lnSpc>
                          <a:spcPts val="1325"/>
                        </a:lnSpc>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Neutraal/geïnteresseerd</a:t>
                      </a:r>
                    </a:p>
                  </a:txBody>
                  <a:tcPr marL="0" marR="0" marT="0" marB="0"/>
                </a:tc>
                <a:tc>
                  <a:txBody>
                    <a:bodyPr/>
                    <a:lstStyle/>
                    <a:p>
                      <a:pPr>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Oren en snorharen naar</a:t>
                      </a:r>
                      <a:r>
                        <a:rPr lang="nl-NL" sz="1400" spc="-9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voren</a:t>
                      </a:r>
                    </a:p>
                    <a:p>
                      <a:pPr>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Staart horizontaal, gekruld naar</a:t>
                      </a:r>
                      <a:r>
                        <a:rPr lang="nl-NL" sz="1400" spc="-10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achteren Pupillen smal tot</a:t>
                      </a:r>
                      <a:r>
                        <a:rPr lang="nl-NL" sz="1400" spc="-65"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middelgroot</a:t>
                      </a:r>
                    </a:p>
                  </a:txBody>
                  <a:tcPr marL="0" marR="0" marT="0" marB="0"/>
                </a:tc>
                <a:tc>
                  <a:txBody>
                    <a:bodyPr/>
                    <a:lstStyle/>
                    <a:p>
                      <a:pPr marL="6413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
                        </a:spcBef>
                        <a:spcAft>
                          <a:spcPts val="0"/>
                        </a:spcAft>
                      </a:pPr>
                      <a:r>
                        <a:rPr lang="nl-NL" sz="105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77756560"/>
                  </a:ext>
                </a:extLst>
              </a:tr>
              <a:tr h="1084217">
                <a:tc>
                  <a:txBody>
                    <a:bodyPr/>
                    <a:lstStyle/>
                    <a:p>
                      <a:pPr marL="66675" algn="just">
                        <a:lnSpc>
                          <a:spcPts val="1325"/>
                        </a:lnSpc>
                        <a:spcAft>
                          <a:spcPts val="0"/>
                        </a:spcAft>
                      </a:pPr>
                      <a:r>
                        <a:rPr lang="nl-NL" sz="1400" b="0">
                          <a:effectLst/>
                          <a:latin typeface="Calibri" panose="020F0502020204030204" pitchFamily="34" charset="0"/>
                          <a:ea typeface="Calibri" panose="020F0502020204030204" pitchFamily="34" charset="0"/>
                          <a:cs typeface="Times New Roman" panose="02020603050405020304" pitchFamily="18" charset="0"/>
                        </a:rPr>
                        <a:t>Alert en</a:t>
                      </a:r>
                      <a:r>
                        <a:rPr lang="nl-NL" sz="1400" b="0" spc="-30">
                          <a:effectLst/>
                          <a:latin typeface="Calibri" panose="020F0502020204030204" pitchFamily="34" charset="0"/>
                          <a:ea typeface="Calibri" panose="020F0502020204030204" pitchFamily="34" charset="0"/>
                          <a:cs typeface="Times New Roman" panose="02020603050405020304" pitchFamily="18" charset="0"/>
                        </a:rPr>
                        <a:t> </a:t>
                      </a:r>
                      <a:r>
                        <a:rPr lang="nl-NL" sz="1400" b="0">
                          <a:effectLst/>
                          <a:latin typeface="Calibri" panose="020F0502020204030204" pitchFamily="34" charset="0"/>
                          <a:ea typeface="Calibri" panose="020F0502020204030204" pitchFamily="34" charset="0"/>
                          <a:cs typeface="Times New Roman" panose="02020603050405020304" pitchFamily="18" charset="0"/>
                        </a:rPr>
                        <a:t>vriendelijk</a:t>
                      </a:r>
                    </a:p>
                  </a:txBody>
                  <a:tcPr marL="0" marR="0" marT="0" marB="0"/>
                </a:tc>
                <a:tc>
                  <a:txBody>
                    <a:bodyPr/>
                    <a:lstStyle/>
                    <a:p>
                      <a:pPr>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Oren naar voren gericht Snorharen naar</a:t>
                      </a:r>
                      <a:r>
                        <a:rPr lang="nl-NL" sz="1400" spc="-85"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beneden</a:t>
                      </a:r>
                    </a:p>
                    <a:p>
                      <a:pPr>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Kop en lichaam in richting van</a:t>
                      </a:r>
                      <a:r>
                        <a:rPr lang="nl-NL" sz="1400" spc="-8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interesse Pupillen half</a:t>
                      </a:r>
                      <a:r>
                        <a:rPr lang="nl-NL" sz="1400" spc="-45"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verwijd</a:t>
                      </a:r>
                    </a:p>
                    <a:p>
                      <a:pPr>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Staart omhoog,</a:t>
                      </a:r>
                      <a:r>
                        <a:rPr lang="nl-NL" sz="1400" spc="-5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gekruld</a:t>
                      </a:r>
                    </a:p>
                  </a:txBody>
                  <a:tcPr marL="0" marR="0" marT="0" marB="0"/>
                </a:tc>
                <a:tc>
                  <a:txBody>
                    <a:bodyPr/>
                    <a:lstStyle/>
                    <a:p>
                      <a:pPr marL="6413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5"/>
                        </a:spcBef>
                        <a:spcAft>
                          <a:spcPts val="0"/>
                        </a:spcAft>
                      </a:pPr>
                      <a:r>
                        <a:rPr lang="nl-NL" sz="12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721004399"/>
                  </a:ext>
                </a:extLst>
              </a:tr>
              <a:tr h="992777">
                <a:tc>
                  <a:txBody>
                    <a:bodyPr/>
                    <a:lstStyle/>
                    <a:p>
                      <a:pPr marL="66675" algn="just">
                        <a:lnSpc>
                          <a:spcPts val="1325"/>
                        </a:lnSpc>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Bezorgd/onderwerping</a:t>
                      </a:r>
                    </a:p>
                  </a:txBody>
                  <a:tcPr marL="0" marR="0" marT="0" marB="0">
                    <a:lnB w="12700" cap="flat" cmpd="sng" algn="ctr">
                      <a:solidFill>
                        <a:schemeClr val="accent1"/>
                      </a:solidFill>
                      <a:prstDash val="solid"/>
                      <a:round/>
                      <a:headEnd type="none" w="med" len="med"/>
                      <a:tailEnd type="none" w="med" len="med"/>
                    </a:lnB>
                  </a:tcPr>
                </a:tc>
                <a:tc>
                  <a:txBody>
                    <a:bodyPr/>
                    <a:lstStyle/>
                    <a:p>
                      <a:pPr>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Normale</a:t>
                      </a:r>
                      <a:r>
                        <a:rPr lang="nl-NL" sz="1400" spc="-7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lichaamshouding Staart tussen</a:t>
                      </a:r>
                      <a:r>
                        <a:rPr lang="nl-NL" sz="1400" spc="-55"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achterpoten</a:t>
                      </a:r>
                    </a:p>
                  </a:txBody>
                  <a:tcPr marL="0" marR="0" marT="0" marB="0">
                    <a:lnB w="12700" cap="flat" cmpd="sng" algn="ctr">
                      <a:solidFill>
                        <a:schemeClr val="accent1"/>
                      </a:solidFill>
                      <a:prstDash val="solid"/>
                      <a:round/>
                      <a:headEnd type="none" w="med" len="med"/>
                      <a:tailEnd type="none" w="med" len="med"/>
                    </a:lnB>
                  </a:tcPr>
                </a:tc>
                <a:tc>
                  <a:txBody>
                    <a:bodyPr/>
                    <a:lstStyle/>
                    <a:p>
                      <a:pPr marL="6413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pPr algn="just">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274308"/>
                  </a:ext>
                </a:extLst>
              </a:tr>
              <a:tr h="992777">
                <a:tc>
                  <a:txBody>
                    <a:bodyPr/>
                    <a:lstStyle/>
                    <a:p>
                      <a:pPr marL="66675" algn="just">
                        <a:lnSpc>
                          <a:spcPts val="1325"/>
                        </a:lnSpc>
                        <a:spcAft>
                          <a:spcPts val="0"/>
                        </a:spcAft>
                      </a:pPr>
                      <a:r>
                        <a:rPr lang="nl-NL" sz="1400" b="0">
                          <a:effectLst/>
                          <a:latin typeface="Calibri" panose="020F0502020204030204" pitchFamily="34" charset="0"/>
                          <a:ea typeface="Calibri" panose="020F0502020204030204" pitchFamily="34" charset="0"/>
                          <a:cs typeface="Times New Roman" panose="02020603050405020304" pitchFamily="18" charset="0"/>
                        </a:rPr>
                        <a:t>Geïrriteerd</a:t>
                      </a:r>
                    </a:p>
                  </a:txBody>
                  <a:tcPr marL="0" marR="0" marT="0" marB="0">
                    <a:lnT w="12700" cap="flat" cmpd="sng" algn="ctr">
                      <a:solidFill>
                        <a:schemeClr val="accent1"/>
                      </a:solidFill>
                      <a:prstDash val="solid"/>
                      <a:round/>
                      <a:headEnd type="none" w="med" len="med"/>
                      <a:tailEnd type="none" w="med" len="med"/>
                    </a:lnT>
                  </a:tcPr>
                </a:tc>
                <a:tc>
                  <a:txBody>
                    <a:bodyPr/>
                    <a:lstStyle/>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Oren in</a:t>
                      </a:r>
                      <a:r>
                        <a:rPr lang="nl-NL" sz="1400" b="0" spc="-50"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zadeldak Snorharen</a:t>
                      </a:r>
                      <a:r>
                        <a:rPr lang="nl-NL" sz="1400" b="0" spc="-55"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opzij</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Lichaam iets naar</a:t>
                      </a:r>
                      <a:r>
                        <a:rPr lang="nl-NL" sz="1400" b="0" spc="-45"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achteren</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Puntje van de staart zwiept heen en</a:t>
                      </a:r>
                      <a:r>
                        <a:rPr lang="nl-NL" sz="1400" b="0" spc="-75" dirty="0">
                          <a:effectLst/>
                          <a:latin typeface="Calibri" panose="020F0502020204030204" pitchFamily="34" charset="0"/>
                          <a:ea typeface="Calibri" panose="020F0502020204030204" pitchFamily="34" charset="0"/>
                          <a:cs typeface="Times New Roman" panose="02020603050405020304" pitchFamily="18" charset="0"/>
                        </a:rPr>
                        <a:t> </a:t>
                      </a:r>
                      <a:r>
                        <a:rPr lang="nl-NL" sz="1400" b="0" dirty="0">
                          <a:effectLst/>
                          <a:latin typeface="Calibri" panose="020F0502020204030204" pitchFamily="34" charset="0"/>
                          <a:ea typeface="Calibri" panose="020F0502020204030204" pitchFamily="34" charset="0"/>
                          <a:cs typeface="Times New Roman" panose="02020603050405020304" pitchFamily="18" charset="0"/>
                        </a:rPr>
                        <a:t>weer</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nl-NL" sz="14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T w="12700" cap="flat" cmpd="sng" algn="ctr">
                      <a:solidFill>
                        <a:schemeClr val="accent1"/>
                      </a:solidFill>
                      <a:prstDash val="solid"/>
                      <a:round/>
                      <a:headEnd type="none" w="med" len="med"/>
                      <a:tailEnd type="none" w="med" len="med"/>
                    </a:lnT>
                  </a:tcPr>
                </a:tc>
                <a:tc>
                  <a:txBody>
                    <a:bodyPr/>
                    <a:lstStyle/>
                    <a:p>
                      <a:pPr marL="6413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nl-NL" sz="10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solidFill>
                      <a:prstDash val="solid"/>
                      <a:round/>
                      <a:headEnd type="none" w="med" len="med"/>
                      <a:tailEnd type="none" w="med" len="med"/>
                    </a:lnT>
                  </a:tcPr>
                </a:tc>
                <a:tc>
                  <a:txBody>
                    <a:bodyPr/>
                    <a:lstStyle/>
                    <a:p>
                      <a:pPr marL="65405" algn="just">
                        <a:spcAft>
                          <a:spcPts val="0"/>
                        </a:spcAft>
                      </a:pPr>
                      <a:endParaRPr lang="nl-NL"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223434787"/>
                  </a:ext>
                </a:extLst>
              </a:tr>
            </a:tbl>
          </a:graphicData>
        </a:graphic>
      </p:graphicFrame>
      <p:pic>
        <p:nvPicPr>
          <p:cNvPr id="13" name="image17.png"/>
          <p:cNvPicPr/>
          <p:nvPr/>
        </p:nvPicPr>
        <p:blipFill>
          <a:blip r:embed="rId2" cstate="print"/>
          <a:stretch>
            <a:fillRect/>
          </a:stretch>
        </p:blipFill>
        <p:spPr>
          <a:xfrm>
            <a:off x="7688308" y="1779996"/>
            <a:ext cx="1047750" cy="789940"/>
          </a:xfrm>
          <a:prstGeom prst="rect">
            <a:avLst/>
          </a:prstGeom>
        </p:spPr>
      </p:pic>
      <p:pic>
        <p:nvPicPr>
          <p:cNvPr id="14" name="image18.jpeg"/>
          <p:cNvPicPr/>
          <p:nvPr/>
        </p:nvPicPr>
        <p:blipFill>
          <a:blip r:embed="rId3" cstate="print"/>
          <a:stretch>
            <a:fillRect/>
          </a:stretch>
        </p:blipFill>
        <p:spPr>
          <a:xfrm>
            <a:off x="9852977" y="1779996"/>
            <a:ext cx="898525" cy="789940"/>
          </a:xfrm>
          <a:prstGeom prst="rect">
            <a:avLst/>
          </a:prstGeom>
        </p:spPr>
      </p:pic>
      <p:pic>
        <p:nvPicPr>
          <p:cNvPr id="15" name="image19.png"/>
          <p:cNvPicPr/>
          <p:nvPr/>
        </p:nvPicPr>
        <p:blipFill>
          <a:blip r:embed="rId4" cstate="print"/>
          <a:stretch>
            <a:fillRect/>
          </a:stretch>
        </p:blipFill>
        <p:spPr>
          <a:xfrm>
            <a:off x="7801338" y="2667453"/>
            <a:ext cx="821690" cy="942975"/>
          </a:xfrm>
          <a:prstGeom prst="rect">
            <a:avLst/>
          </a:prstGeom>
        </p:spPr>
      </p:pic>
      <p:pic>
        <p:nvPicPr>
          <p:cNvPr id="16" name="image20.jpeg"/>
          <p:cNvPicPr/>
          <p:nvPr/>
        </p:nvPicPr>
        <p:blipFill>
          <a:blip r:embed="rId5" cstate="print"/>
          <a:stretch>
            <a:fillRect/>
          </a:stretch>
        </p:blipFill>
        <p:spPr>
          <a:xfrm>
            <a:off x="9921239" y="2719069"/>
            <a:ext cx="762000" cy="886460"/>
          </a:xfrm>
          <a:prstGeom prst="rect">
            <a:avLst/>
          </a:prstGeom>
        </p:spPr>
      </p:pic>
      <p:pic>
        <p:nvPicPr>
          <p:cNvPr id="17" name="image21.png"/>
          <p:cNvPicPr/>
          <p:nvPr/>
        </p:nvPicPr>
        <p:blipFill>
          <a:blip r:embed="rId6" cstate="print"/>
          <a:stretch>
            <a:fillRect/>
          </a:stretch>
        </p:blipFill>
        <p:spPr>
          <a:xfrm>
            <a:off x="7724185" y="3844108"/>
            <a:ext cx="975995" cy="723900"/>
          </a:xfrm>
          <a:prstGeom prst="rect">
            <a:avLst/>
          </a:prstGeom>
        </p:spPr>
      </p:pic>
      <p:pic>
        <p:nvPicPr>
          <p:cNvPr id="18" name="image23.png"/>
          <p:cNvPicPr/>
          <p:nvPr/>
        </p:nvPicPr>
        <p:blipFill>
          <a:blip r:embed="rId7" cstate="print">
            <a:extLst>
              <a:ext uri="{28A0092B-C50C-407E-A947-70E740481C1C}">
                <a14:useLocalDpi xmlns:a14="http://schemas.microsoft.com/office/drawing/2010/main" val="0"/>
              </a:ext>
            </a:extLst>
          </a:blip>
          <a:stretch>
            <a:fillRect/>
          </a:stretch>
        </p:blipFill>
        <p:spPr>
          <a:xfrm>
            <a:off x="7801338" y="4801688"/>
            <a:ext cx="965200" cy="840740"/>
          </a:xfrm>
          <a:prstGeom prst="rect">
            <a:avLst/>
          </a:prstGeom>
        </p:spPr>
      </p:pic>
      <p:pic>
        <p:nvPicPr>
          <p:cNvPr id="19" name="image24.jpeg"/>
          <p:cNvPicPr/>
          <p:nvPr/>
        </p:nvPicPr>
        <p:blipFill>
          <a:blip r:embed="rId8" cstate="print">
            <a:extLst>
              <a:ext uri="{28A0092B-C50C-407E-A947-70E740481C1C}">
                <a14:useLocalDpi xmlns:a14="http://schemas.microsoft.com/office/drawing/2010/main" val="0"/>
              </a:ext>
            </a:extLst>
          </a:blip>
          <a:stretch>
            <a:fillRect/>
          </a:stretch>
        </p:blipFill>
        <p:spPr>
          <a:xfrm>
            <a:off x="9845356" y="4804228"/>
            <a:ext cx="913765" cy="838200"/>
          </a:xfrm>
          <a:prstGeom prst="rect">
            <a:avLst/>
          </a:prstGeom>
        </p:spPr>
      </p:pic>
    </p:spTree>
    <p:extLst>
      <p:ext uri="{BB962C8B-B14F-4D97-AF65-F5344CB8AC3E}">
        <p14:creationId xmlns:p14="http://schemas.microsoft.com/office/powerpoint/2010/main" val="512673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70510" y="174149"/>
            <a:ext cx="4762500" cy="3171825"/>
          </a:xfrm>
          <a:prstGeom prst="rect">
            <a:avLst/>
          </a:prstGeom>
        </p:spPr>
      </p:pic>
      <p:pic>
        <p:nvPicPr>
          <p:cNvPr id="5" name="Afbeelding 4"/>
          <p:cNvPicPr>
            <a:picLocks noChangeAspect="1"/>
          </p:cNvPicPr>
          <p:nvPr/>
        </p:nvPicPr>
        <p:blipFill>
          <a:blip r:embed="rId4"/>
          <a:stretch>
            <a:fillRect/>
          </a:stretch>
        </p:blipFill>
        <p:spPr>
          <a:xfrm>
            <a:off x="9379267" y="46516"/>
            <a:ext cx="2638425" cy="4124325"/>
          </a:xfrm>
          <a:prstGeom prst="rect">
            <a:avLst/>
          </a:prstGeom>
        </p:spPr>
      </p:pic>
      <p:pic>
        <p:nvPicPr>
          <p:cNvPr id="6" name="Afbeelding 5"/>
          <p:cNvPicPr>
            <a:picLocks noChangeAspect="1"/>
          </p:cNvPicPr>
          <p:nvPr/>
        </p:nvPicPr>
        <p:blipFill>
          <a:blip r:embed="rId5"/>
          <a:stretch>
            <a:fillRect/>
          </a:stretch>
        </p:blipFill>
        <p:spPr>
          <a:xfrm>
            <a:off x="2388340" y="4343400"/>
            <a:ext cx="7902063" cy="2226945"/>
          </a:xfrm>
          <a:prstGeom prst="rect">
            <a:avLst/>
          </a:prstGeom>
        </p:spPr>
      </p:pic>
      <p:pic>
        <p:nvPicPr>
          <p:cNvPr id="7" name="Afbeelding 6"/>
          <p:cNvPicPr>
            <a:picLocks noChangeAspect="1"/>
          </p:cNvPicPr>
          <p:nvPr/>
        </p:nvPicPr>
        <p:blipFill>
          <a:blip r:embed="rId6"/>
          <a:stretch>
            <a:fillRect/>
          </a:stretch>
        </p:blipFill>
        <p:spPr>
          <a:xfrm flipH="1">
            <a:off x="270510" y="3528853"/>
            <a:ext cx="4235660" cy="3176745"/>
          </a:xfrm>
          <a:prstGeom prst="rect">
            <a:avLst/>
          </a:prstGeom>
        </p:spPr>
      </p:pic>
      <p:pic>
        <p:nvPicPr>
          <p:cNvPr id="8" name="Afbeelding 7"/>
          <p:cNvPicPr>
            <a:picLocks noChangeAspect="1"/>
          </p:cNvPicPr>
          <p:nvPr/>
        </p:nvPicPr>
        <p:blipFill>
          <a:blip r:embed="rId7"/>
          <a:stretch>
            <a:fillRect/>
          </a:stretch>
        </p:blipFill>
        <p:spPr>
          <a:xfrm>
            <a:off x="4799138" y="484663"/>
            <a:ext cx="4021522" cy="2951797"/>
          </a:xfrm>
          <a:prstGeom prst="rect">
            <a:avLst/>
          </a:prstGeom>
        </p:spPr>
      </p:pic>
      <p:pic>
        <p:nvPicPr>
          <p:cNvPr id="9" name="Afbeelding 8"/>
          <p:cNvPicPr>
            <a:picLocks noChangeAspect="1"/>
          </p:cNvPicPr>
          <p:nvPr/>
        </p:nvPicPr>
        <p:blipFill>
          <a:blip r:embed="rId8"/>
          <a:stretch>
            <a:fillRect/>
          </a:stretch>
        </p:blipFill>
        <p:spPr>
          <a:xfrm>
            <a:off x="8763001" y="4313872"/>
            <a:ext cx="3428999" cy="2285999"/>
          </a:xfrm>
          <a:prstGeom prst="rect">
            <a:avLst/>
          </a:prstGeom>
        </p:spPr>
      </p:pic>
    </p:spTree>
    <p:extLst>
      <p:ext uri="{BB962C8B-B14F-4D97-AF65-F5344CB8AC3E}">
        <p14:creationId xmlns:p14="http://schemas.microsoft.com/office/powerpoint/2010/main" val="3567735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Chronische stress bij katten</a:t>
            </a:r>
            <a:endParaRPr lang="nl-NL" b="1" dirty="0">
              <a:solidFill>
                <a:schemeClr val="tx2"/>
              </a:solidFill>
            </a:endParaRPr>
          </a:p>
        </p:txBody>
      </p:sp>
      <p:sp>
        <p:nvSpPr>
          <p:cNvPr id="3" name="Tijdelijke aanduiding voor inhoud 2"/>
          <p:cNvSpPr>
            <a:spLocks noGrp="1"/>
          </p:cNvSpPr>
          <p:nvPr>
            <p:ph idx="1"/>
          </p:nvPr>
        </p:nvSpPr>
        <p:spPr>
          <a:xfrm>
            <a:off x="677334" y="1767841"/>
            <a:ext cx="8596668" cy="4724400"/>
          </a:xfrm>
        </p:spPr>
        <p:txBody>
          <a:bodyPr>
            <a:normAutofit/>
          </a:bodyPr>
          <a:lstStyle/>
          <a:p>
            <a:r>
              <a:rPr lang="nl-NL" sz="2000" dirty="0">
                <a:solidFill>
                  <a:schemeClr val="tx1"/>
                </a:solidFill>
              </a:rPr>
              <a:t>Katten zijn meesters in het verstoppen van hun pijn of problemen. Je moet je kat goed kennen om eventuele gedragsveranderingen op te merken. </a:t>
            </a:r>
            <a:endParaRPr lang="nl-NL" sz="2000" dirty="0" smtClean="0">
              <a:solidFill>
                <a:schemeClr val="tx1"/>
              </a:solidFill>
            </a:endParaRPr>
          </a:p>
          <a:p>
            <a:r>
              <a:rPr lang="nl-NL" sz="2000" dirty="0" smtClean="0">
                <a:solidFill>
                  <a:schemeClr val="tx1"/>
                </a:solidFill>
              </a:rPr>
              <a:t>Zichtbare </a:t>
            </a:r>
            <a:r>
              <a:rPr lang="nl-NL" sz="2000" dirty="0">
                <a:solidFill>
                  <a:schemeClr val="tx1"/>
                </a:solidFill>
              </a:rPr>
              <a:t>signalen zijn</a:t>
            </a:r>
            <a:r>
              <a:rPr lang="nl-NL" sz="2000" dirty="0" smtClean="0">
                <a:solidFill>
                  <a:schemeClr val="tx1"/>
                </a:solidFill>
              </a:rPr>
              <a:t>:</a:t>
            </a:r>
          </a:p>
          <a:p>
            <a:pPr lvl="1"/>
            <a:r>
              <a:rPr lang="nl-NL" sz="2000" dirty="0" smtClean="0">
                <a:solidFill>
                  <a:schemeClr val="tx1"/>
                </a:solidFill>
              </a:rPr>
              <a:t>Sproeien in huis (is </a:t>
            </a:r>
            <a:r>
              <a:rPr lang="nl-NL" sz="2000" dirty="0">
                <a:solidFill>
                  <a:schemeClr val="tx1"/>
                </a:solidFill>
              </a:rPr>
              <a:t>vrijwel altijd een teken van </a:t>
            </a:r>
            <a:r>
              <a:rPr lang="nl-NL" sz="2000" dirty="0" smtClean="0">
                <a:solidFill>
                  <a:schemeClr val="tx1"/>
                </a:solidFill>
              </a:rPr>
              <a:t>stress)</a:t>
            </a:r>
            <a:endParaRPr lang="nl-NL" sz="2000" dirty="0">
              <a:solidFill>
                <a:schemeClr val="tx1"/>
              </a:solidFill>
            </a:endParaRPr>
          </a:p>
          <a:p>
            <a:pPr lvl="1"/>
            <a:r>
              <a:rPr lang="nl-NL" sz="2000" dirty="0">
                <a:solidFill>
                  <a:schemeClr val="tx1"/>
                </a:solidFill>
              </a:rPr>
              <a:t>Z</a:t>
            </a:r>
            <a:r>
              <a:rPr lang="nl-NL" sz="2000" dirty="0" smtClean="0">
                <a:solidFill>
                  <a:schemeClr val="tx1"/>
                </a:solidFill>
              </a:rPr>
              <a:t>ogenaamd </a:t>
            </a:r>
            <a:r>
              <a:rPr lang="nl-NL" sz="2000" dirty="0">
                <a:solidFill>
                  <a:schemeClr val="tx1"/>
                </a:solidFill>
              </a:rPr>
              <a:t>slapen, met de ogen half open</a:t>
            </a:r>
          </a:p>
          <a:p>
            <a:pPr lvl="1"/>
            <a:r>
              <a:rPr lang="nl-NL" sz="2000" dirty="0">
                <a:solidFill>
                  <a:schemeClr val="tx1"/>
                </a:solidFill>
              </a:rPr>
              <a:t>T</a:t>
            </a:r>
            <a:r>
              <a:rPr lang="nl-NL" sz="2000" dirty="0" smtClean="0">
                <a:solidFill>
                  <a:schemeClr val="tx1"/>
                </a:solidFill>
              </a:rPr>
              <a:t>ongelen </a:t>
            </a:r>
            <a:r>
              <a:rPr lang="nl-NL" sz="2000" dirty="0">
                <a:solidFill>
                  <a:schemeClr val="tx1"/>
                </a:solidFill>
              </a:rPr>
              <a:t>(heel snel het bekje aflikken en slikken)</a:t>
            </a:r>
          </a:p>
          <a:p>
            <a:pPr lvl="1"/>
            <a:r>
              <a:rPr lang="nl-NL" sz="2000" dirty="0" smtClean="0">
                <a:solidFill>
                  <a:schemeClr val="tx1"/>
                </a:solidFill>
              </a:rPr>
              <a:t>Rillingen </a:t>
            </a:r>
            <a:r>
              <a:rPr lang="nl-NL" sz="2000" dirty="0">
                <a:solidFill>
                  <a:schemeClr val="tx1"/>
                </a:solidFill>
              </a:rPr>
              <a:t>over de rug</a:t>
            </a:r>
          </a:p>
          <a:p>
            <a:pPr lvl="1"/>
            <a:r>
              <a:rPr lang="nl-NL" sz="2000" dirty="0" smtClean="0">
                <a:solidFill>
                  <a:schemeClr val="tx1"/>
                </a:solidFill>
              </a:rPr>
              <a:t>Veel </a:t>
            </a:r>
            <a:r>
              <a:rPr lang="nl-NL" sz="2000" dirty="0">
                <a:solidFill>
                  <a:schemeClr val="tx1"/>
                </a:solidFill>
              </a:rPr>
              <a:t>wassen, likken of bijten. In hevige gevallen kunnen zelfs kale plekken ontstaan</a:t>
            </a:r>
          </a:p>
          <a:p>
            <a:pPr lvl="1"/>
            <a:r>
              <a:rPr lang="nl-NL" sz="2000" dirty="0">
                <a:solidFill>
                  <a:schemeClr val="tx1"/>
                </a:solidFill>
              </a:rPr>
              <a:t>W</a:t>
            </a:r>
            <a:r>
              <a:rPr lang="nl-NL" sz="2000" dirty="0" smtClean="0">
                <a:solidFill>
                  <a:schemeClr val="tx1"/>
                </a:solidFill>
              </a:rPr>
              <a:t>egkruipen</a:t>
            </a:r>
            <a:r>
              <a:rPr lang="nl-NL" sz="2000" dirty="0">
                <a:solidFill>
                  <a:schemeClr val="tx1"/>
                </a:solidFill>
              </a:rPr>
              <a:t>. Het is niet normaal dat je kat een groot deel van de dag op zolder bivakkeert of alleen ‘s nachts op de bak durft.</a:t>
            </a:r>
          </a:p>
          <a:p>
            <a:endParaRPr lang="nl-NL" dirty="0">
              <a:solidFill>
                <a:schemeClr val="tx1"/>
              </a:solidFill>
            </a:endParaRPr>
          </a:p>
        </p:txBody>
      </p:sp>
    </p:spTree>
    <p:extLst>
      <p:ext uri="{BB962C8B-B14F-4D97-AF65-F5344CB8AC3E}">
        <p14:creationId xmlns:p14="http://schemas.microsoft.com/office/powerpoint/2010/main" val="516548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Opdracht voor in de les</a:t>
            </a:r>
            <a:endParaRPr lang="nl-NL" b="1" dirty="0">
              <a:solidFill>
                <a:schemeClr val="tx2"/>
              </a:solidFill>
            </a:endParaRPr>
          </a:p>
        </p:txBody>
      </p:sp>
      <p:sp>
        <p:nvSpPr>
          <p:cNvPr id="3" name="Tijdelijke aanduiding voor inhoud 2"/>
          <p:cNvSpPr>
            <a:spLocks noGrp="1"/>
          </p:cNvSpPr>
          <p:nvPr>
            <p:ph idx="1"/>
          </p:nvPr>
        </p:nvSpPr>
        <p:spPr>
          <a:xfrm>
            <a:off x="845127" y="1474469"/>
            <a:ext cx="10920153" cy="5059998"/>
          </a:xfrm>
        </p:spPr>
        <p:txBody>
          <a:bodyPr>
            <a:normAutofit/>
          </a:bodyPr>
          <a:lstStyle/>
          <a:p>
            <a:r>
              <a:rPr lang="nl-NL" sz="2000" dirty="0" smtClean="0"/>
              <a:t>Voor of na de gedragsobservatie:</a:t>
            </a:r>
          </a:p>
          <a:p>
            <a:pPr lvl="1"/>
            <a:r>
              <a:rPr lang="nl-NL" sz="2000" dirty="0" smtClean="0"/>
              <a:t>Maak </a:t>
            </a:r>
            <a:r>
              <a:rPr lang="nl-NL" sz="2000" dirty="0"/>
              <a:t>de opdrachten in de </a:t>
            </a:r>
            <a:r>
              <a:rPr lang="nl-NL" sz="2000" dirty="0" smtClean="0"/>
              <a:t>wikiwijs (halve klas)</a:t>
            </a:r>
            <a:endParaRPr lang="nl-NL" sz="2000" dirty="0"/>
          </a:p>
          <a:p>
            <a:r>
              <a:rPr lang="nl-NL" sz="2000" dirty="0" smtClean="0"/>
              <a:t>Observaties:</a:t>
            </a:r>
          </a:p>
          <a:p>
            <a:pPr lvl="1"/>
            <a:r>
              <a:rPr lang="nl-NL" sz="2000" dirty="0" smtClean="0"/>
              <a:t>Ga tijdens de les een kat en een hond observeren (elk 10 minuten)</a:t>
            </a:r>
          </a:p>
          <a:p>
            <a:pPr lvl="1"/>
            <a:r>
              <a:rPr lang="nl-NL" sz="2000" dirty="0" smtClean="0"/>
              <a:t>Bepaal vooraf aan het gedragsonderzoek naar welke gedragingen je gaat kijken</a:t>
            </a:r>
          </a:p>
          <a:p>
            <a:pPr lvl="1"/>
            <a:r>
              <a:rPr lang="nl-NL" sz="2000" dirty="0" smtClean="0"/>
              <a:t>Laat dit controleren door de docent voordat je gaat observeren. </a:t>
            </a:r>
          </a:p>
          <a:p>
            <a:pPr lvl="1"/>
            <a:r>
              <a:rPr lang="nl-NL" sz="2000" dirty="0" smtClean="0"/>
              <a:t>Geef conclusies aan het eind van je gedragsonderzoekje over het gedrag</a:t>
            </a:r>
          </a:p>
          <a:p>
            <a:pPr>
              <a:buFont typeface="Arial" panose="020B0604020202020204" pitchFamily="34" charset="0"/>
              <a:buChar char="•"/>
            </a:pPr>
            <a:r>
              <a:rPr lang="nl-NL" sz="2000" dirty="0" smtClean="0">
                <a:solidFill>
                  <a:srgbClr val="FF0000"/>
                </a:solidFill>
              </a:rPr>
              <a:t>Let op!</a:t>
            </a:r>
            <a:br>
              <a:rPr lang="nl-NL" sz="2000" dirty="0" smtClean="0">
                <a:solidFill>
                  <a:srgbClr val="FF0000"/>
                </a:solidFill>
              </a:rPr>
            </a:br>
            <a:r>
              <a:rPr lang="nl-NL" sz="2000" dirty="0" smtClean="0">
                <a:solidFill>
                  <a:srgbClr val="FF0000"/>
                </a:solidFill>
              </a:rPr>
              <a:t>	- Praat niet met elkaar tijdens de gedragsobservatie!</a:t>
            </a:r>
          </a:p>
          <a:p>
            <a:pPr marL="914400" lvl="2" indent="0">
              <a:buNone/>
            </a:pPr>
            <a:r>
              <a:rPr lang="nl-NL" sz="2000" dirty="0" smtClean="0">
                <a:solidFill>
                  <a:srgbClr val="FF0000"/>
                </a:solidFill>
              </a:rPr>
              <a:t>- Beinvloed het gedrag niet van de kat en de hond!</a:t>
            </a:r>
          </a:p>
          <a:p>
            <a:pPr marL="914400" lvl="2" indent="0">
              <a:buNone/>
            </a:pPr>
            <a:r>
              <a:rPr lang="nl-NL" sz="2000" dirty="0" smtClean="0">
                <a:solidFill>
                  <a:srgbClr val="FF0000"/>
                </a:solidFill>
              </a:rPr>
              <a:t>- Schrijf op wat je ziet, niet welke conclusie jij maakt!</a:t>
            </a:r>
            <a:r>
              <a:rPr lang="nl-NL" sz="2000" dirty="0"/>
              <a:t> </a:t>
            </a:r>
            <a:endParaRPr lang="nl-NL" sz="2000" dirty="0" smtClean="0"/>
          </a:p>
          <a:p>
            <a:pPr marL="914400" lvl="2" indent="0">
              <a:buNone/>
            </a:pPr>
            <a:r>
              <a:rPr lang="nl-NL" sz="2000" b="1" dirty="0" smtClean="0"/>
              <a:t>Optie: Na </a:t>
            </a:r>
            <a:r>
              <a:rPr lang="nl-NL" sz="2000" b="1" dirty="0"/>
              <a:t>de observaties: oefen het hanteren met de docent</a:t>
            </a:r>
          </a:p>
          <a:p>
            <a:pPr marL="914400" lvl="2" indent="0">
              <a:buNone/>
            </a:pPr>
            <a:endParaRPr lang="nl-NL" dirty="0">
              <a:solidFill>
                <a:srgbClr val="FF0000"/>
              </a:solidFill>
            </a:endParaRPr>
          </a:p>
        </p:txBody>
      </p:sp>
      <p:sp>
        <p:nvSpPr>
          <p:cNvPr id="4" name="Tijdelijke aanduiding voor inhoud 2"/>
          <p:cNvSpPr txBox="1">
            <a:spLocks/>
          </p:cNvSpPr>
          <p:nvPr/>
        </p:nvSpPr>
        <p:spPr>
          <a:xfrm>
            <a:off x="6209607" y="1828800"/>
            <a:ext cx="4671753"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66911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welzijn?</a:t>
            </a:r>
            <a:endParaRPr lang="nl-NL" b="1" dirty="0">
              <a:solidFill>
                <a:schemeClr val="tx2"/>
              </a:solidFill>
            </a:endParaRPr>
          </a:p>
        </p:txBody>
      </p:sp>
      <p:sp>
        <p:nvSpPr>
          <p:cNvPr id="3" name="Tijdelijke aanduiding voor inhoud 2"/>
          <p:cNvSpPr>
            <a:spLocks noGrp="1"/>
          </p:cNvSpPr>
          <p:nvPr>
            <p:ph idx="1"/>
          </p:nvPr>
        </p:nvSpPr>
        <p:spPr>
          <a:xfrm>
            <a:off x="677334" y="1706881"/>
            <a:ext cx="8596668" cy="4334482"/>
          </a:xfrm>
        </p:spPr>
        <p:txBody>
          <a:bodyPr>
            <a:normAutofit/>
          </a:bodyPr>
          <a:lstStyle/>
          <a:p>
            <a:r>
              <a:rPr lang="nl-NL" sz="2000" b="1" dirty="0" smtClean="0">
                <a:solidFill>
                  <a:schemeClr val="tx1"/>
                </a:solidFill>
              </a:rPr>
              <a:t>Er zijn verschillende definities van wat dierenwelzijn is. </a:t>
            </a:r>
          </a:p>
          <a:p>
            <a:pPr lvl="1"/>
            <a:r>
              <a:rPr lang="nl-NL" sz="2000" dirty="0" smtClean="0">
                <a:solidFill>
                  <a:schemeClr val="tx1"/>
                </a:solidFill>
              </a:rPr>
              <a:t>Welzijn </a:t>
            </a:r>
            <a:r>
              <a:rPr lang="nl-NL" sz="2000" dirty="0">
                <a:solidFill>
                  <a:schemeClr val="tx1"/>
                </a:solidFill>
              </a:rPr>
              <a:t>is: in harmonie leven met de </a:t>
            </a:r>
            <a:r>
              <a:rPr lang="nl-NL" sz="2000" dirty="0" smtClean="0">
                <a:solidFill>
                  <a:schemeClr val="tx1"/>
                </a:solidFill>
              </a:rPr>
              <a:t>omgeving.</a:t>
            </a:r>
          </a:p>
          <a:p>
            <a:pPr lvl="1"/>
            <a:r>
              <a:rPr lang="nl-NL" sz="2000" dirty="0" smtClean="0"/>
              <a:t>Welzijn </a:t>
            </a:r>
            <a:r>
              <a:rPr lang="nl-NL" sz="2000" dirty="0"/>
              <a:t>hangt af van de </a:t>
            </a:r>
            <a:r>
              <a:rPr lang="nl-NL" sz="2000" dirty="0" smtClean="0"/>
              <a:t>hoeveelheid moeite dat een dier moet nemen </a:t>
            </a:r>
            <a:r>
              <a:rPr lang="nl-NL" sz="2000" dirty="0"/>
              <a:t>om zich aan te passen aan de omgeving </a:t>
            </a:r>
            <a:r>
              <a:rPr lang="nl-NL" sz="2000" dirty="0" smtClean="0"/>
              <a:t>en zo </a:t>
            </a:r>
            <a:r>
              <a:rPr lang="nl-NL" sz="2000" dirty="0"/>
              <a:t>een toestand te bereiken die als positief wordt </a:t>
            </a:r>
            <a:r>
              <a:rPr lang="nl-NL" sz="2000" dirty="0" smtClean="0"/>
              <a:t>ervaren. </a:t>
            </a:r>
            <a:endParaRPr lang="nl-NL" sz="2000" dirty="0"/>
          </a:p>
          <a:p>
            <a:endParaRPr lang="nl-NL" sz="2000" dirty="0">
              <a:solidFill>
                <a:schemeClr val="tx1"/>
              </a:solidFill>
            </a:endParaRPr>
          </a:p>
          <a:p>
            <a:r>
              <a:rPr lang="nl-NL" sz="2000" b="1" dirty="0" smtClean="0">
                <a:solidFill>
                  <a:schemeClr val="tx1"/>
                </a:solidFill>
              </a:rPr>
              <a:t>Drie aspecten zijn met elkaar verbonden als het om dierenwelzijn gaat:</a:t>
            </a:r>
          </a:p>
          <a:p>
            <a:pPr lvl="1"/>
            <a:r>
              <a:rPr lang="nl-NL" sz="2000" dirty="0" smtClean="0">
                <a:solidFill>
                  <a:schemeClr val="tx1"/>
                </a:solidFill>
              </a:rPr>
              <a:t>Gezondheid (lichamelijke en fysieke gesteldheid)</a:t>
            </a:r>
          </a:p>
          <a:p>
            <a:pPr lvl="1"/>
            <a:r>
              <a:rPr lang="nl-NL" sz="2000" dirty="0" smtClean="0">
                <a:solidFill>
                  <a:schemeClr val="tx1"/>
                </a:solidFill>
              </a:rPr>
              <a:t>Gevoel en emotie </a:t>
            </a:r>
          </a:p>
          <a:p>
            <a:pPr lvl="1"/>
            <a:r>
              <a:rPr lang="nl-NL" sz="2000" dirty="0" smtClean="0">
                <a:solidFill>
                  <a:schemeClr val="tx1"/>
                </a:solidFill>
              </a:rPr>
              <a:t>Natuurlijk gedrag</a:t>
            </a:r>
          </a:p>
          <a:p>
            <a:pPr lvl="1"/>
            <a:endParaRPr lang="nl-NL" dirty="0">
              <a:solidFill>
                <a:schemeClr val="tx1"/>
              </a:solidFill>
            </a:endParaRPr>
          </a:p>
          <a:p>
            <a:pPr lvl="1"/>
            <a:endParaRPr lang="nl-NL" dirty="0">
              <a:solidFill>
                <a:schemeClr val="tx1"/>
              </a:solidFill>
            </a:endParaRPr>
          </a:p>
        </p:txBody>
      </p:sp>
    </p:spTree>
    <p:extLst>
      <p:ext uri="{BB962C8B-B14F-4D97-AF65-F5344CB8AC3E}">
        <p14:creationId xmlns:p14="http://schemas.microsoft.com/office/powerpoint/2010/main" val="42452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59734" y="437990"/>
            <a:ext cx="7466105" cy="6087471"/>
          </a:xfrm>
          <a:prstGeom prst="rect">
            <a:avLst/>
          </a:prstGeom>
        </p:spPr>
      </p:pic>
    </p:spTree>
    <p:extLst>
      <p:ext uri="{BB962C8B-B14F-4D97-AF65-F5344CB8AC3E}">
        <p14:creationId xmlns:p14="http://schemas.microsoft.com/office/powerpoint/2010/main" val="1585683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tx2"/>
                </a:solidFill>
              </a:rPr>
              <a:t>Ethiek</a:t>
            </a:r>
            <a:endParaRPr lang="nl-NL" dirty="0">
              <a:solidFill>
                <a:schemeClr val="tx2"/>
              </a:solidFill>
            </a:endParaRPr>
          </a:p>
        </p:txBody>
      </p:sp>
      <p:sp>
        <p:nvSpPr>
          <p:cNvPr id="7" name="Tijdelijke aanduiding voor inhoud 6"/>
          <p:cNvSpPr>
            <a:spLocks noGrp="1"/>
          </p:cNvSpPr>
          <p:nvPr>
            <p:ph idx="1"/>
          </p:nvPr>
        </p:nvSpPr>
        <p:spPr>
          <a:xfrm>
            <a:off x="845127" y="1828800"/>
            <a:ext cx="4199313" cy="4351337"/>
          </a:xfrm>
        </p:spPr>
        <p:txBody>
          <a:bodyPr>
            <a:normAutofit/>
          </a:bodyPr>
          <a:lstStyle/>
          <a:p>
            <a:pPr marL="0" indent="0">
              <a:buNone/>
            </a:pPr>
            <a:r>
              <a:rPr lang="nl-NL" sz="2400" dirty="0"/>
              <a:t>Mensen verschillen van elkaar en daardoor ook in de manier waarop ze met dieren omgaan</a:t>
            </a:r>
          </a:p>
        </p:txBody>
      </p:sp>
      <p:pic>
        <p:nvPicPr>
          <p:cNvPr id="4" name="Afbeelding 3"/>
          <p:cNvPicPr>
            <a:picLocks noChangeAspect="1"/>
          </p:cNvPicPr>
          <p:nvPr/>
        </p:nvPicPr>
        <p:blipFill>
          <a:blip r:embed="rId2"/>
          <a:stretch>
            <a:fillRect/>
          </a:stretch>
        </p:blipFill>
        <p:spPr>
          <a:xfrm>
            <a:off x="5288280" y="1377947"/>
            <a:ext cx="6360795" cy="4802190"/>
          </a:xfrm>
          <a:prstGeom prst="rect">
            <a:avLst/>
          </a:prstGeom>
        </p:spPr>
      </p:pic>
    </p:spTree>
    <p:extLst>
      <p:ext uri="{BB962C8B-B14F-4D97-AF65-F5344CB8AC3E}">
        <p14:creationId xmlns:p14="http://schemas.microsoft.com/office/powerpoint/2010/main" val="2632594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347" y="2133600"/>
            <a:ext cx="9708573" cy="1325562"/>
          </a:xfrm>
        </p:spPr>
        <p:txBody>
          <a:bodyPr/>
          <a:lstStyle/>
          <a:p>
            <a:pPr algn="ctr"/>
            <a:r>
              <a:rPr lang="nl-NL" b="1" dirty="0" smtClean="0">
                <a:solidFill>
                  <a:schemeClr val="tx2"/>
                </a:solidFill>
              </a:rPr>
              <a:t>Welke welzijnsproblemen zijn er bij honden en katten?</a:t>
            </a:r>
            <a:endParaRPr lang="nl-NL" b="1" dirty="0">
              <a:solidFill>
                <a:schemeClr val="tx2"/>
              </a:solidFill>
            </a:endParaRPr>
          </a:p>
        </p:txBody>
      </p:sp>
    </p:spTree>
    <p:extLst>
      <p:ext uri="{BB962C8B-B14F-4D97-AF65-F5344CB8AC3E}">
        <p14:creationId xmlns:p14="http://schemas.microsoft.com/office/powerpoint/2010/main" val="1998344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De vijf vrijheden van </a:t>
            </a:r>
            <a:r>
              <a:rPr lang="nl-NL" b="1" dirty="0" err="1" smtClean="0">
                <a:solidFill>
                  <a:schemeClr val="tx2"/>
                </a:solidFill>
              </a:rPr>
              <a:t>Brambell</a:t>
            </a:r>
            <a:endParaRPr lang="nl-NL" b="1" dirty="0">
              <a:solidFill>
                <a:schemeClr val="tx2"/>
              </a:solidFill>
            </a:endParaRPr>
          </a:p>
        </p:txBody>
      </p:sp>
      <p:sp>
        <p:nvSpPr>
          <p:cNvPr id="3" name="Tijdelijke aanduiding voor inhoud 2"/>
          <p:cNvSpPr>
            <a:spLocks noGrp="1"/>
          </p:cNvSpPr>
          <p:nvPr>
            <p:ph idx="1"/>
          </p:nvPr>
        </p:nvSpPr>
        <p:spPr>
          <a:xfrm>
            <a:off x="677334" y="1539241"/>
            <a:ext cx="8596668" cy="4502122"/>
          </a:xfrm>
        </p:spPr>
        <p:txBody>
          <a:bodyPr>
            <a:noAutofit/>
          </a:bodyPr>
          <a:lstStyle/>
          <a:p>
            <a:pPr fontAlgn="base"/>
            <a:r>
              <a:rPr lang="nl-NL" dirty="0" smtClean="0">
                <a:solidFill>
                  <a:schemeClr val="tx1"/>
                </a:solidFill>
              </a:rPr>
              <a:t>Dieren </a:t>
            </a:r>
            <a:r>
              <a:rPr lang="nl-NL" dirty="0">
                <a:solidFill>
                  <a:schemeClr val="tx1"/>
                </a:solidFill>
              </a:rPr>
              <a:t>zijn vrij van </a:t>
            </a:r>
            <a:r>
              <a:rPr lang="nl-NL" dirty="0" smtClean="0">
                <a:solidFill>
                  <a:schemeClr val="tx1"/>
                </a:solidFill>
              </a:rPr>
              <a:t>honger, dorst of onjuiste voeding.</a:t>
            </a:r>
          </a:p>
          <a:p>
            <a:pPr lvl="1" fontAlgn="base"/>
            <a:r>
              <a:rPr lang="nl-NL" sz="1800" dirty="0"/>
              <a:t>Ze hebben gemakkelijk toegang tot vers water en een adequaat </a:t>
            </a:r>
            <a:r>
              <a:rPr lang="nl-NL" sz="1800" dirty="0" smtClean="0"/>
              <a:t>rantsoen.</a:t>
            </a:r>
            <a:endParaRPr lang="nl-NL" sz="1800" dirty="0" smtClean="0">
              <a:solidFill>
                <a:schemeClr val="tx1"/>
              </a:solidFill>
            </a:endParaRPr>
          </a:p>
          <a:p>
            <a:pPr fontAlgn="base"/>
            <a:r>
              <a:rPr lang="nl-NL" dirty="0" smtClean="0">
                <a:solidFill>
                  <a:schemeClr val="tx1"/>
                </a:solidFill>
              </a:rPr>
              <a:t>Dieren </a:t>
            </a:r>
            <a:r>
              <a:rPr lang="nl-NL" dirty="0">
                <a:solidFill>
                  <a:schemeClr val="tx1"/>
                </a:solidFill>
              </a:rPr>
              <a:t>zijn vrij van </a:t>
            </a:r>
            <a:r>
              <a:rPr lang="nl-NL" dirty="0" smtClean="0">
                <a:solidFill>
                  <a:schemeClr val="tx1"/>
                </a:solidFill>
              </a:rPr>
              <a:t> thermaal en fysiek ongerief.</a:t>
            </a:r>
          </a:p>
          <a:p>
            <a:pPr lvl="1" fontAlgn="base"/>
            <a:r>
              <a:rPr lang="nl-NL" sz="1800" dirty="0"/>
              <a:t>Ze hebben een geschikte leefomgeving inclusief onderdak en een comfortabele </a:t>
            </a:r>
            <a:r>
              <a:rPr lang="nl-NL" sz="1800" dirty="0" smtClean="0"/>
              <a:t>rustplaats.</a:t>
            </a:r>
            <a:endParaRPr lang="nl-NL" sz="1800" dirty="0">
              <a:solidFill>
                <a:schemeClr val="tx1"/>
              </a:solidFill>
            </a:endParaRPr>
          </a:p>
          <a:p>
            <a:pPr fontAlgn="base"/>
            <a:r>
              <a:rPr lang="nl-NL" dirty="0" smtClean="0">
                <a:solidFill>
                  <a:schemeClr val="tx1"/>
                </a:solidFill>
              </a:rPr>
              <a:t>Dieren </a:t>
            </a:r>
            <a:r>
              <a:rPr lang="nl-NL" dirty="0">
                <a:solidFill>
                  <a:schemeClr val="tx1"/>
                </a:solidFill>
              </a:rPr>
              <a:t>zijn vrij van pijn, verwonding en ziekte. </a:t>
            </a:r>
            <a:endParaRPr lang="nl-NL" dirty="0" smtClean="0">
              <a:solidFill>
                <a:schemeClr val="tx1"/>
              </a:solidFill>
            </a:endParaRPr>
          </a:p>
          <a:p>
            <a:pPr lvl="1" fontAlgn="base"/>
            <a:r>
              <a:rPr lang="nl-NL" sz="1800" dirty="0"/>
              <a:t>Er is sprake van preventie en een snelle diagnose en behandeling</a:t>
            </a:r>
            <a:r>
              <a:rPr lang="nl-NL" sz="1800" dirty="0" smtClean="0"/>
              <a:t>;</a:t>
            </a:r>
          </a:p>
          <a:p>
            <a:pPr fontAlgn="base"/>
            <a:r>
              <a:rPr lang="nl-NL" dirty="0" smtClean="0">
                <a:solidFill>
                  <a:schemeClr val="tx1"/>
                </a:solidFill>
              </a:rPr>
              <a:t>Dieren </a:t>
            </a:r>
            <a:r>
              <a:rPr lang="nl-NL" dirty="0">
                <a:solidFill>
                  <a:schemeClr val="tx1"/>
                </a:solidFill>
              </a:rPr>
              <a:t>zijn vrij van angst </a:t>
            </a:r>
            <a:r>
              <a:rPr lang="nl-NL" dirty="0" smtClean="0">
                <a:solidFill>
                  <a:schemeClr val="tx1"/>
                </a:solidFill>
              </a:rPr>
              <a:t>en chronische </a:t>
            </a:r>
            <a:r>
              <a:rPr lang="nl-NL" dirty="0">
                <a:solidFill>
                  <a:schemeClr val="tx1"/>
                </a:solidFill>
              </a:rPr>
              <a:t>stress. </a:t>
            </a:r>
            <a:endParaRPr lang="nl-NL" dirty="0" smtClean="0">
              <a:solidFill>
                <a:schemeClr val="tx1"/>
              </a:solidFill>
            </a:endParaRPr>
          </a:p>
          <a:p>
            <a:pPr lvl="1" fontAlgn="base"/>
            <a:r>
              <a:rPr lang="nl-NL" sz="1800" dirty="0"/>
              <a:t>Er is zorg voor voorwaarden en behandelingen die geestelijk lijden </a:t>
            </a:r>
            <a:r>
              <a:rPr lang="nl-NL" sz="1800" dirty="0" smtClean="0"/>
              <a:t>voorkomen</a:t>
            </a:r>
            <a:r>
              <a:rPr lang="nl-NL" sz="1800" dirty="0"/>
              <a:t>.</a:t>
            </a:r>
            <a:endParaRPr lang="nl-NL" sz="1800" dirty="0" smtClean="0"/>
          </a:p>
          <a:p>
            <a:pPr fontAlgn="base"/>
            <a:r>
              <a:rPr lang="nl-NL" dirty="0" smtClean="0">
                <a:solidFill>
                  <a:schemeClr val="tx1"/>
                </a:solidFill>
              </a:rPr>
              <a:t>Dieren </a:t>
            </a:r>
            <a:r>
              <a:rPr lang="nl-NL" dirty="0">
                <a:solidFill>
                  <a:schemeClr val="tx1"/>
                </a:solidFill>
              </a:rPr>
              <a:t>zijn vrij om </a:t>
            </a:r>
            <a:r>
              <a:rPr lang="nl-NL" dirty="0" smtClean="0">
                <a:solidFill>
                  <a:schemeClr val="tx1"/>
                </a:solidFill>
              </a:rPr>
              <a:t>normaal, soorteigen </a:t>
            </a:r>
            <a:r>
              <a:rPr lang="nl-NL" dirty="0">
                <a:solidFill>
                  <a:schemeClr val="tx1"/>
                </a:solidFill>
              </a:rPr>
              <a:t>gedrag te vertonen. </a:t>
            </a:r>
            <a:endParaRPr lang="nl-NL" dirty="0" smtClean="0">
              <a:solidFill>
                <a:schemeClr val="tx1"/>
              </a:solidFill>
            </a:endParaRPr>
          </a:p>
          <a:p>
            <a:pPr lvl="1" fontAlgn="base"/>
            <a:r>
              <a:rPr lang="nl-NL" sz="1800" dirty="0" smtClean="0"/>
              <a:t>Ze </a:t>
            </a:r>
            <a:r>
              <a:rPr lang="nl-NL" sz="1800" dirty="0"/>
              <a:t>hebben voldoende ruimte, goede voorzieningen en gezelschap van soortgenoten</a:t>
            </a:r>
            <a:r>
              <a:rPr lang="nl-NL" sz="1800" dirty="0" smtClean="0"/>
              <a:t>.</a:t>
            </a:r>
            <a:endParaRPr lang="nl-NL" sz="1800" dirty="0"/>
          </a:p>
        </p:txBody>
      </p:sp>
    </p:spTree>
    <p:extLst>
      <p:ext uri="{BB962C8B-B14F-4D97-AF65-F5344CB8AC3E}">
        <p14:creationId xmlns:p14="http://schemas.microsoft.com/office/powerpoint/2010/main" val="108568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t="2688" b="1963"/>
          <a:stretch/>
        </p:blipFill>
        <p:spPr bwMode="auto">
          <a:xfrm>
            <a:off x="574333" y="228600"/>
            <a:ext cx="10124147" cy="65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4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TotalTime>
  <Words>1745</Words>
  <Application>Microsoft Office PowerPoint</Application>
  <PresentationFormat>Breedbeeld</PresentationFormat>
  <Paragraphs>306</Paragraphs>
  <Slides>33</Slides>
  <Notes>6</Notes>
  <HiddenSlides>0</HiddenSlides>
  <MMClips>5</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33</vt:i4>
      </vt:variant>
    </vt:vector>
  </HeadingPairs>
  <TitlesOfParts>
    <vt:vector size="43" baseType="lpstr">
      <vt:lpstr>Arial</vt:lpstr>
      <vt:lpstr>Calibri</vt:lpstr>
      <vt:lpstr>Calibri Light</vt:lpstr>
      <vt:lpstr>Times New Roman</vt:lpstr>
      <vt:lpstr>Trebuchet MS</vt:lpstr>
      <vt:lpstr>Wingdings</vt:lpstr>
      <vt:lpstr>Wingdings 2</vt:lpstr>
      <vt:lpstr>Wingdings 3</vt:lpstr>
      <vt:lpstr>HDOfficeLightV0</vt:lpstr>
      <vt:lpstr>Facet</vt:lpstr>
      <vt:lpstr>Welzijn van honden  en katten</vt:lpstr>
      <vt:lpstr>Dierenwelzijn</vt:lpstr>
      <vt:lpstr>Dierenwelzijn</vt:lpstr>
      <vt:lpstr>Wat is welzijn?</vt:lpstr>
      <vt:lpstr>PowerPoint-presentatie</vt:lpstr>
      <vt:lpstr>Ethiek</vt:lpstr>
      <vt:lpstr>Welke welzijnsproblemen zijn er bij honden en katten?</vt:lpstr>
      <vt:lpstr>De vijf vrijheden van Brambell</vt:lpstr>
      <vt:lpstr>PowerPoint-presentatie</vt:lpstr>
      <vt:lpstr>Gedrag als informatiebron voor dierenwelzijn</vt:lpstr>
      <vt:lpstr>Normaal gedrag bij dieren</vt:lpstr>
      <vt:lpstr>Welzijn bij honden</vt:lpstr>
      <vt:lpstr>Het houden van honden &amp; katten</vt:lpstr>
      <vt:lpstr>Opdrachten maken</vt:lpstr>
      <vt:lpstr>Introductie Honden- &amp; Kattengedrag</vt:lpstr>
      <vt:lpstr>Honden en katten in Nederland</vt:lpstr>
      <vt:lpstr>Omgang met honden</vt:lpstr>
      <vt:lpstr>Geluiden bij de hond</vt:lpstr>
      <vt:lpstr>Signalen bij de hond</vt:lpstr>
      <vt:lpstr>Lichaamshoudingen bij de hond -&gt; kwispelen</vt:lpstr>
      <vt:lpstr>Neutraal en ontspannen</vt:lpstr>
      <vt:lpstr>Alert</vt:lpstr>
      <vt:lpstr>Onderdanig/onzeker</vt:lpstr>
      <vt:lpstr>Agressie</vt:lpstr>
      <vt:lpstr>Ontstaan van agressie</vt:lpstr>
      <vt:lpstr>Staarthouding</vt:lpstr>
      <vt:lpstr>Omgang met katten</vt:lpstr>
      <vt:lpstr>Stemgeluiden bij de kat</vt:lpstr>
      <vt:lpstr>Lichaamstaal en gezichtsuitdrukkingen bij de kat</vt:lpstr>
      <vt:lpstr>Lichaamstaal en gezichtsuitdrukkingen bij de kat</vt:lpstr>
      <vt:lpstr>PowerPoint-presentatie</vt:lpstr>
      <vt:lpstr>Chronische stress bij katten</vt:lpstr>
      <vt:lpstr>Opdracht voor in de les</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Hond &amp; Kat</dc:title>
  <dc:creator>Weijden, Yorike van der</dc:creator>
  <cp:lastModifiedBy>Sophie Witschge</cp:lastModifiedBy>
  <cp:revision>25</cp:revision>
  <dcterms:created xsi:type="dcterms:W3CDTF">2017-11-05T11:50:58Z</dcterms:created>
  <dcterms:modified xsi:type="dcterms:W3CDTF">2018-08-22T09:47:14Z</dcterms:modified>
</cp:coreProperties>
</file>